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74"/>
  </p:notesMasterIdLst>
  <p:handoutMasterIdLst>
    <p:handoutMasterId r:id="rId75"/>
  </p:handoutMasterIdLst>
  <p:sldIdLst>
    <p:sldId id="295" r:id="rId3"/>
    <p:sldId id="259" r:id="rId4"/>
    <p:sldId id="793" r:id="rId5"/>
    <p:sldId id="796" r:id="rId6"/>
    <p:sldId id="450" r:id="rId7"/>
    <p:sldId id="790" r:id="rId8"/>
    <p:sldId id="258" r:id="rId9"/>
    <p:sldId id="344" r:id="rId10"/>
    <p:sldId id="789" r:id="rId11"/>
    <p:sldId id="261" r:id="rId12"/>
    <p:sldId id="260" r:id="rId13"/>
    <p:sldId id="262" r:id="rId14"/>
    <p:sldId id="788" r:id="rId15"/>
    <p:sldId id="782" r:id="rId16"/>
    <p:sldId id="263" r:id="rId17"/>
    <p:sldId id="791" r:id="rId18"/>
    <p:sldId id="452" r:id="rId19"/>
    <p:sldId id="787" r:id="rId20"/>
    <p:sldId id="455" r:id="rId21"/>
    <p:sldId id="453" r:id="rId22"/>
    <p:sldId id="768" r:id="rId23"/>
    <p:sldId id="769" r:id="rId24"/>
    <p:sldId id="282" r:id="rId25"/>
    <p:sldId id="284" r:id="rId26"/>
    <p:sldId id="278" r:id="rId27"/>
    <p:sldId id="277" r:id="rId28"/>
    <p:sldId id="772" r:id="rId29"/>
    <p:sldId id="322" r:id="rId30"/>
    <p:sldId id="781" r:id="rId31"/>
    <p:sldId id="294" r:id="rId32"/>
    <p:sldId id="280" r:id="rId33"/>
    <p:sldId id="780" r:id="rId34"/>
    <p:sldId id="285" r:id="rId35"/>
    <p:sldId id="286" r:id="rId36"/>
    <p:sldId id="287" r:id="rId37"/>
    <p:sldId id="288" r:id="rId38"/>
    <p:sldId id="289" r:id="rId39"/>
    <p:sldId id="778" r:id="rId40"/>
    <p:sldId id="290" r:id="rId41"/>
    <p:sldId id="291" r:id="rId42"/>
    <p:sldId id="770" r:id="rId43"/>
    <p:sldId id="292" r:id="rId44"/>
    <p:sldId id="784" r:id="rId45"/>
    <p:sldId id="786" r:id="rId46"/>
    <p:sldId id="771" r:id="rId47"/>
    <p:sldId id="783" r:id="rId48"/>
    <p:sldId id="773" r:id="rId49"/>
    <p:sldId id="775" r:id="rId50"/>
    <p:sldId id="270" r:id="rId51"/>
    <p:sldId id="774" r:id="rId52"/>
    <p:sldId id="267" r:id="rId53"/>
    <p:sldId id="268" r:id="rId54"/>
    <p:sldId id="269" r:id="rId55"/>
    <p:sldId id="274" r:id="rId56"/>
    <p:sldId id="801" r:id="rId57"/>
    <p:sldId id="785" r:id="rId58"/>
    <p:sldId id="798" r:id="rId59"/>
    <p:sldId id="513" r:id="rId60"/>
    <p:sldId id="800" r:id="rId61"/>
    <p:sldId id="799" r:id="rId62"/>
    <p:sldId id="638" r:id="rId63"/>
    <p:sldId id="797" r:id="rId64"/>
    <p:sldId id="446" r:id="rId65"/>
    <p:sldId id="779" r:id="rId66"/>
    <p:sldId id="580" r:id="rId67"/>
    <p:sldId id="581" r:id="rId68"/>
    <p:sldId id="586" r:id="rId69"/>
    <p:sldId id="311" r:id="rId70"/>
    <p:sldId id="273" r:id="rId71"/>
    <p:sldId id="767" r:id="rId72"/>
    <p:sldId id="776" r:id="rId73"/>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7">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F81BD"/>
    <a:srgbClr val="973632"/>
    <a:srgbClr val="46ACC8"/>
    <a:srgbClr val="633869"/>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6197"/>
  </p:normalViewPr>
  <p:slideViewPr>
    <p:cSldViewPr snapToGrid="0">
      <p:cViewPr varScale="1">
        <p:scale>
          <a:sx n="132" d="100"/>
          <a:sy n="132" d="100"/>
        </p:scale>
        <p:origin x="120" y="150"/>
      </p:cViewPr>
      <p:guideLst>
        <p:guide orient="horz" pos="2160"/>
        <p:guide pos="2907"/>
        <p:guide orient="horz" pos="162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65" d="100"/>
          <a:sy n="65" d="100"/>
        </p:scale>
        <p:origin x="308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f. Wang Fangxin (SSE)" userId="ce1f3ee1-525b-4f0b-8f12-bc5b2dd7d371" providerId="ADAL" clId="{072444D5-B6E1-794C-B782-80CEB355B39B}"/>
    <pc:docChg chg="undo custSel addSld modSld">
      <pc:chgData name="Prof. Wang Fangxin (SSE)" userId="ce1f3ee1-525b-4f0b-8f12-bc5b2dd7d371" providerId="ADAL" clId="{072444D5-B6E1-794C-B782-80CEB355B39B}" dt="2023-01-04T10:36:32.720" v="702" actId="20577"/>
      <pc:docMkLst>
        <pc:docMk/>
      </pc:docMkLst>
      <pc:sldChg chg="modSp mod">
        <pc:chgData name="Prof. Wang Fangxin (SSE)" userId="ce1f3ee1-525b-4f0b-8f12-bc5b2dd7d371" providerId="ADAL" clId="{072444D5-B6E1-794C-B782-80CEB355B39B}" dt="2023-01-04T10:36:26.792" v="695" actId="20577"/>
        <pc:sldMkLst>
          <pc:docMk/>
          <pc:sldMk cId="0" sldId="296"/>
        </pc:sldMkLst>
        <pc:spChg chg="mod">
          <ac:chgData name="Prof. Wang Fangxin (SSE)" userId="ce1f3ee1-525b-4f0b-8f12-bc5b2dd7d371" providerId="ADAL" clId="{072444D5-B6E1-794C-B782-80CEB355B39B}" dt="2023-01-04T10:36:06.733" v="685" actId="20577"/>
          <ac:spMkLst>
            <pc:docMk/>
            <pc:sldMk cId="0" sldId="296"/>
            <ac:spMk id="3" creationId="{00000000-0000-0000-0000-000000000000}"/>
          </ac:spMkLst>
        </pc:spChg>
        <pc:spChg chg="mod">
          <ac:chgData name="Prof. Wang Fangxin (SSE)" userId="ce1f3ee1-525b-4f0b-8f12-bc5b2dd7d371" providerId="ADAL" clId="{072444D5-B6E1-794C-B782-80CEB355B39B}" dt="2023-01-04T10:36:26.792" v="695" actId="20577"/>
          <ac:spMkLst>
            <pc:docMk/>
            <pc:sldMk cId="0" sldId="296"/>
            <ac:spMk id="6" creationId="{00000000-0000-0000-0000-000000000000}"/>
          </ac:spMkLst>
        </pc:spChg>
      </pc:sldChg>
      <pc:sldChg chg="modSp mod">
        <pc:chgData name="Prof. Wang Fangxin (SSE)" userId="ce1f3ee1-525b-4f0b-8f12-bc5b2dd7d371" providerId="ADAL" clId="{072444D5-B6E1-794C-B782-80CEB355B39B}" dt="2023-01-04T10:27:49.456" v="356" actId="20577"/>
        <pc:sldMkLst>
          <pc:docMk/>
          <pc:sldMk cId="0" sldId="299"/>
        </pc:sldMkLst>
        <pc:spChg chg="mod">
          <ac:chgData name="Prof. Wang Fangxin (SSE)" userId="ce1f3ee1-525b-4f0b-8f12-bc5b2dd7d371" providerId="ADAL" clId="{072444D5-B6E1-794C-B782-80CEB355B39B}" dt="2023-01-04T10:27:49.456" v="356" actId="20577"/>
          <ac:spMkLst>
            <pc:docMk/>
            <pc:sldMk cId="0" sldId="299"/>
            <ac:spMk id="3" creationId="{00000000-0000-0000-0000-000000000000}"/>
          </ac:spMkLst>
        </pc:spChg>
      </pc:sldChg>
      <pc:sldChg chg="modSp mod">
        <pc:chgData name="Prof. Wang Fangxin (SSE)" userId="ce1f3ee1-525b-4f0b-8f12-bc5b2dd7d371" providerId="ADAL" clId="{072444D5-B6E1-794C-B782-80CEB355B39B}" dt="2023-01-04T10:24:58.830" v="335" actId="20577"/>
        <pc:sldMkLst>
          <pc:docMk/>
          <pc:sldMk cId="0" sldId="391"/>
        </pc:sldMkLst>
        <pc:spChg chg="mod">
          <ac:chgData name="Prof. Wang Fangxin (SSE)" userId="ce1f3ee1-525b-4f0b-8f12-bc5b2dd7d371" providerId="ADAL" clId="{072444D5-B6E1-794C-B782-80CEB355B39B}" dt="2023-01-04T10:24:58.830" v="335" actId="20577"/>
          <ac:spMkLst>
            <pc:docMk/>
            <pc:sldMk cId="0" sldId="391"/>
            <ac:spMk id="6" creationId="{00000000-0000-0000-0000-000000000000}"/>
          </ac:spMkLst>
        </pc:spChg>
      </pc:sldChg>
      <pc:sldChg chg="modSp add mod">
        <pc:chgData name="Prof. Wang Fangxin (SSE)" userId="ce1f3ee1-525b-4f0b-8f12-bc5b2dd7d371" providerId="ADAL" clId="{072444D5-B6E1-794C-B782-80CEB355B39B}" dt="2023-01-04T10:36:32.720" v="702" actId="20577"/>
        <pc:sldMkLst>
          <pc:docMk/>
          <pc:sldMk cId="2341894575" sldId="447"/>
        </pc:sldMkLst>
        <pc:spChg chg="mod">
          <ac:chgData name="Prof. Wang Fangxin (SSE)" userId="ce1f3ee1-525b-4f0b-8f12-bc5b2dd7d371" providerId="ADAL" clId="{072444D5-B6E1-794C-B782-80CEB355B39B}" dt="2023-01-04T10:32:31.287" v="384" actId="20577"/>
          <ac:spMkLst>
            <pc:docMk/>
            <pc:sldMk cId="2341894575" sldId="447"/>
            <ac:spMk id="3" creationId="{00000000-0000-0000-0000-000000000000}"/>
          </ac:spMkLst>
        </pc:spChg>
        <pc:spChg chg="mod">
          <ac:chgData name="Prof. Wang Fangxin (SSE)" userId="ce1f3ee1-525b-4f0b-8f12-bc5b2dd7d371" providerId="ADAL" clId="{072444D5-B6E1-794C-B782-80CEB355B39B}" dt="2023-01-04T10:36:32.720" v="702" actId="20577"/>
          <ac:spMkLst>
            <pc:docMk/>
            <pc:sldMk cId="2341894575" sldId="447"/>
            <ac:spMk id="6" creationId="{00000000-0000-0000-0000-000000000000}"/>
          </ac:spMkLst>
        </pc:spChg>
      </pc:sldChg>
    </pc:docChg>
  </pc:docChgLst>
  <pc:docChgLst>
    <pc:chgData name="Prof. Wang Fangxin (SSE)" userId="ce1f3ee1-525b-4f0b-8f12-bc5b2dd7d371" providerId="ADAL" clId="{56731C7C-97E0-41C3-86F4-ADF8CE8A2053}"/>
    <pc:docChg chg="undo custSel delSld modSld sldOrd">
      <pc:chgData name="Prof. Wang Fangxin (SSE)" userId="ce1f3ee1-525b-4f0b-8f12-bc5b2dd7d371" providerId="ADAL" clId="{56731C7C-97E0-41C3-86F4-ADF8CE8A2053}" dt="2022-01-10T06:59:30.151" v="590" actId="2696"/>
      <pc:docMkLst>
        <pc:docMk/>
      </pc:docMkLst>
      <pc:sldChg chg="modSp">
        <pc:chgData name="Prof. Wang Fangxin (SSE)" userId="ce1f3ee1-525b-4f0b-8f12-bc5b2dd7d371" providerId="ADAL" clId="{56731C7C-97E0-41C3-86F4-ADF8CE8A2053}" dt="2022-01-10T06:28:47.372" v="1" actId="27636"/>
        <pc:sldMkLst>
          <pc:docMk/>
          <pc:sldMk cId="0" sldId="262"/>
        </pc:sldMkLst>
        <pc:spChg chg="mod">
          <ac:chgData name="Prof. Wang Fangxin (SSE)" userId="ce1f3ee1-525b-4f0b-8f12-bc5b2dd7d371" providerId="ADAL" clId="{56731C7C-97E0-41C3-86F4-ADF8CE8A2053}" dt="2022-01-10T06:28:47.372" v="1" actId="27636"/>
          <ac:spMkLst>
            <pc:docMk/>
            <pc:sldMk cId="0" sldId="262"/>
            <ac:spMk id="3" creationId="{00000000-0000-0000-0000-000000000000}"/>
          </ac:spMkLst>
        </pc:spChg>
      </pc:sldChg>
      <pc:sldChg chg="del">
        <pc:chgData name="Prof. Wang Fangxin (SSE)" userId="ce1f3ee1-525b-4f0b-8f12-bc5b2dd7d371" providerId="ADAL" clId="{56731C7C-97E0-41C3-86F4-ADF8CE8A2053}" dt="2022-01-10T06:59:30.151" v="590" actId="2696"/>
        <pc:sldMkLst>
          <pc:docMk/>
          <pc:sldMk cId="0" sldId="272"/>
        </pc:sldMkLst>
      </pc:sldChg>
      <pc:sldChg chg="addSp modSp">
        <pc:chgData name="Prof. Wang Fangxin (SSE)" userId="ce1f3ee1-525b-4f0b-8f12-bc5b2dd7d371" providerId="ADAL" clId="{56731C7C-97E0-41C3-86F4-ADF8CE8A2053}" dt="2022-01-10T06:30:29.070" v="33" actId="1076"/>
        <pc:sldMkLst>
          <pc:docMk/>
          <pc:sldMk cId="0" sldId="295"/>
        </pc:sldMkLst>
        <pc:spChg chg="add mod">
          <ac:chgData name="Prof. Wang Fangxin (SSE)" userId="ce1f3ee1-525b-4f0b-8f12-bc5b2dd7d371" providerId="ADAL" clId="{56731C7C-97E0-41C3-86F4-ADF8CE8A2053}" dt="2022-01-10T06:30:29.070" v="33" actId="1076"/>
          <ac:spMkLst>
            <pc:docMk/>
            <pc:sldMk cId="0" sldId="295"/>
            <ac:spMk id="4" creationId="{5E4FC43E-652B-47EE-A940-42294AB0E172}"/>
          </ac:spMkLst>
        </pc:spChg>
      </pc:sldChg>
      <pc:sldChg chg="modSp">
        <pc:chgData name="Prof. Wang Fangxin (SSE)" userId="ce1f3ee1-525b-4f0b-8f12-bc5b2dd7d371" providerId="ADAL" clId="{56731C7C-97E0-41C3-86F4-ADF8CE8A2053}" dt="2022-01-10T06:51:11.053" v="586" actId="404"/>
        <pc:sldMkLst>
          <pc:docMk/>
          <pc:sldMk cId="0" sldId="296"/>
        </pc:sldMkLst>
        <pc:spChg chg="mod">
          <ac:chgData name="Prof. Wang Fangxin (SSE)" userId="ce1f3ee1-525b-4f0b-8f12-bc5b2dd7d371" providerId="ADAL" clId="{56731C7C-97E0-41C3-86F4-ADF8CE8A2053}" dt="2022-01-10T06:51:11.053" v="586" actId="404"/>
          <ac:spMkLst>
            <pc:docMk/>
            <pc:sldMk cId="0" sldId="296"/>
            <ac:spMk id="3" creationId="{00000000-0000-0000-0000-000000000000}"/>
          </ac:spMkLst>
        </pc:spChg>
      </pc:sldChg>
      <pc:sldChg chg="modSp">
        <pc:chgData name="Prof. Wang Fangxin (SSE)" userId="ce1f3ee1-525b-4f0b-8f12-bc5b2dd7d371" providerId="ADAL" clId="{56731C7C-97E0-41C3-86F4-ADF8CE8A2053}" dt="2022-01-10T06:44:19.141" v="478" actId="207"/>
        <pc:sldMkLst>
          <pc:docMk/>
          <pc:sldMk cId="0" sldId="299"/>
        </pc:sldMkLst>
        <pc:spChg chg="mod">
          <ac:chgData name="Prof. Wang Fangxin (SSE)" userId="ce1f3ee1-525b-4f0b-8f12-bc5b2dd7d371" providerId="ADAL" clId="{56731C7C-97E0-41C3-86F4-ADF8CE8A2053}" dt="2022-01-10T06:44:19.141" v="478" actId="207"/>
          <ac:spMkLst>
            <pc:docMk/>
            <pc:sldMk cId="0" sldId="299"/>
            <ac:spMk id="3" creationId="{00000000-0000-0000-0000-000000000000}"/>
          </ac:spMkLst>
        </pc:spChg>
      </pc:sldChg>
      <pc:sldChg chg="modSp ord">
        <pc:chgData name="Prof. Wang Fangxin (SSE)" userId="ce1f3ee1-525b-4f0b-8f12-bc5b2dd7d371" providerId="ADAL" clId="{56731C7C-97E0-41C3-86F4-ADF8CE8A2053}" dt="2022-01-10T06:48:53.068" v="570" actId="207"/>
        <pc:sldMkLst>
          <pc:docMk/>
          <pc:sldMk cId="0" sldId="301"/>
        </pc:sldMkLst>
        <pc:spChg chg="mod">
          <ac:chgData name="Prof. Wang Fangxin (SSE)" userId="ce1f3ee1-525b-4f0b-8f12-bc5b2dd7d371" providerId="ADAL" clId="{56731C7C-97E0-41C3-86F4-ADF8CE8A2053}" dt="2022-01-10T06:48:53.068" v="570" actId="207"/>
          <ac:spMkLst>
            <pc:docMk/>
            <pc:sldMk cId="0" sldId="301"/>
            <ac:spMk id="3" creationId="{00000000-0000-0000-0000-000000000000}"/>
          </ac:spMkLst>
        </pc:spChg>
      </pc:sldChg>
      <pc:sldChg chg="modSp">
        <pc:chgData name="Prof. Wang Fangxin (SSE)" userId="ce1f3ee1-525b-4f0b-8f12-bc5b2dd7d371" providerId="ADAL" clId="{56731C7C-97E0-41C3-86F4-ADF8CE8A2053}" dt="2022-01-10T06:51:17.850" v="588" actId="404"/>
        <pc:sldMkLst>
          <pc:docMk/>
          <pc:sldMk cId="0" sldId="391"/>
        </pc:sldMkLst>
        <pc:spChg chg="mod">
          <ac:chgData name="Prof. Wang Fangxin (SSE)" userId="ce1f3ee1-525b-4f0b-8f12-bc5b2dd7d371" providerId="ADAL" clId="{56731C7C-97E0-41C3-86F4-ADF8CE8A2053}" dt="2022-01-10T06:51:17.850" v="588" actId="404"/>
          <ac:spMkLst>
            <pc:docMk/>
            <pc:sldMk cId="0" sldId="391"/>
            <ac:spMk id="6" creationId="{00000000-0000-0000-0000-000000000000}"/>
          </ac:spMkLst>
        </pc:spChg>
      </pc:sldChg>
      <pc:sldChg chg="modSp del">
        <pc:chgData name="Prof. Wang Fangxin (SSE)" userId="ce1f3ee1-525b-4f0b-8f12-bc5b2dd7d371" providerId="ADAL" clId="{56731C7C-97E0-41C3-86F4-ADF8CE8A2053}" dt="2022-01-10T06:51:27.305" v="589" actId="2696"/>
        <pc:sldMkLst>
          <pc:docMk/>
          <pc:sldMk cId="0" sldId="392"/>
        </pc:sldMkLst>
        <pc:spChg chg="mod">
          <ac:chgData name="Prof. Wang Fangxin (SSE)" userId="ce1f3ee1-525b-4f0b-8f12-bc5b2dd7d371" providerId="ADAL" clId="{56731C7C-97E0-41C3-86F4-ADF8CE8A2053}" dt="2022-01-10T06:41:58.169" v="400" actId="20577"/>
          <ac:spMkLst>
            <pc:docMk/>
            <pc:sldMk cId="0" sldId="392"/>
            <ac:spMk id="6" creationId="{00000000-0000-0000-0000-000000000000}"/>
          </ac:spMkLst>
        </pc:spChg>
      </pc:sldChg>
      <pc:sldChg chg="modSp">
        <pc:chgData name="Prof. Wang Fangxin (SSE)" userId="ce1f3ee1-525b-4f0b-8f12-bc5b2dd7d371" providerId="ADAL" clId="{56731C7C-97E0-41C3-86F4-ADF8CE8A2053}" dt="2022-01-10T06:45:25" v="501" actId="20577"/>
        <pc:sldMkLst>
          <pc:docMk/>
          <pc:sldMk cId="0" sldId="445"/>
        </pc:sldMkLst>
        <pc:spChg chg="mod">
          <ac:chgData name="Prof. Wang Fangxin (SSE)" userId="ce1f3ee1-525b-4f0b-8f12-bc5b2dd7d371" providerId="ADAL" clId="{56731C7C-97E0-41C3-86F4-ADF8CE8A2053}" dt="2022-01-10T06:45:25" v="501" actId="20577"/>
          <ac:spMkLst>
            <pc:docMk/>
            <pc:sldMk cId="0" sldId="44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BDCE37-E9BE-4280-8D68-34E43D66CEDB}" type="datetimeFigureOut">
              <a:rPr lang="zh-TW" altLang="en-US" smtClean="0"/>
              <a:t>2025/1/14</a:t>
            </a:fld>
            <a:endParaRPr lang="zh-TW"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BED679-6CF9-4493-8C9A-6F31F985AAEA}" type="slidenum">
              <a:rPr lang="zh-TW" altLang="en-US" smtClean="0"/>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BA883-381C-409E-9635-BB54B21745E4}" type="datetimeFigureOut">
              <a:rPr lang="zh-TW" altLang="en-US" smtClean="0"/>
              <a:t>2025/1/14</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C40E4-B9C8-417B-AB00-3BF7F8038A2D}" type="slidenum">
              <a:rPr lang="zh-TW" altLang="en-US" smtClean="0"/>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Transistor_count"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en.wikipedia.org/wiki/Integrated_circui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When you drive a car, you only need to know how to use the steering wheel, the brake, and the pedal. You do not need to know the details of how the engine works, how the transmission works, how the brake works!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are controlled by micro-controller or processors. For </a:t>
            </a:r>
            <a:r>
              <a:rPr lang="en-US" dirty="0" err="1"/>
              <a:t>luxuary</a:t>
            </a:r>
            <a:r>
              <a:rPr lang="en-US" dirty="0"/>
              <a:t> car (Tesla model S or Benz – S), it may have 150-200 processors. Self-driving cars take more</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10</a:t>
            </a:fld>
            <a:endParaRPr lang="zh-TW" altLang="en-US"/>
          </a:p>
        </p:txBody>
      </p:sp>
    </p:spTree>
    <p:extLst>
      <p:ext uri="{BB962C8B-B14F-4D97-AF65-F5344CB8AC3E}">
        <p14:creationId xmlns:p14="http://schemas.microsoft.com/office/powerpoint/2010/main" val="1224498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there are hypersonic missiles coming, if you cannot figure out how to intercept faster enough, you will get hit.</a:t>
            </a:r>
          </a:p>
          <a:p>
            <a:r>
              <a:rPr lang="en-US" dirty="0"/>
              <a:t>Peta is quadrillion and </a:t>
            </a:r>
            <a:r>
              <a:rPr lang="en-US" dirty="0" err="1"/>
              <a:t>exa</a:t>
            </a:r>
            <a:r>
              <a:rPr lang="en-US" dirty="0"/>
              <a:t> is quintillion</a:t>
            </a:r>
          </a:p>
          <a:p>
            <a:r>
              <a:rPr lang="en-US" dirty="0"/>
              <a:t>In 76, that was a single processor system. 80MFlops, Today the top 1 has 6M processing cores. 1chip contains 220 cores</a:t>
            </a:r>
          </a:p>
          <a:p>
            <a:r>
              <a:rPr lang="en-US" dirty="0" err="1"/>
              <a:t>Killo</a:t>
            </a:r>
            <a:r>
              <a:rPr lang="en-US" dirty="0"/>
              <a:t>, mega, … prefix for very large numbers, like milli, micro, nano, for very small numbers</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11</a:t>
            </a:fld>
            <a:endParaRPr lang="zh-TW" altLang="en-US"/>
          </a:p>
        </p:txBody>
      </p:sp>
    </p:spTree>
    <p:extLst>
      <p:ext uri="{BB962C8B-B14F-4D97-AF65-F5344CB8AC3E}">
        <p14:creationId xmlns:p14="http://schemas.microsoft.com/office/powerpoint/2010/main" val="4599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向两个方向发展，一个是轻量级的</a:t>
            </a:r>
            <a:r>
              <a:rPr lang="en-US" altLang="zh-CN" dirty="0"/>
              <a:t>mobile</a:t>
            </a:r>
            <a:r>
              <a:rPr lang="zh-CN" altLang="en-US" dirty="0"/>
              <a:t>方向，一个是大规模的方向 </a:t>
            </a:r>
            <a:r>
              <a:rPr lang="en-US" altLang="zh-CN" dirty="0"/>
              <a:t>such as data centers and WSC</a:t>
            </a:r>
          </a:p>
          <a:p>
            <a:r>
              <a:rPr lang="en-US" altLang="zh-CN" dirty="0"/>
              <a:t>This is the today’s Cloud-Edge computing. Which market is greater? Edge, but which margin is greater?</a:t>
            </a:r>
          </a:p>
          <a:p>
            <a:r>
              <a:rPr lang="en-US" altLang="zh-CN" dirty="0"/>
              <a:t>Data center (cloud) is a collection of servers. Deliver services through the internet.</a:t>
            </a:r>
          </a:p>
          <a:p>
            <a:r>
              <a:rPr lang="en-US" altLang="zh-CN" dirty="0"/>
              <a:t>Cloud and Edge</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latency: airplane, fast, but 500 people, high throughput: trains can carry 20K, but takes longer</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13</a:t>
            </a:fld>
            <a:endParaRPr lang="zh-TW" altLang="en-US"/>
          </a:p>
        </p:txBody>
      </p:sp>
    </p:spTree>
    <p:extLst>
      <p:ext uri="{BB962C8B-B14F-4D97-AF65-F5344CB8AC3E}">
        <p14:creationId xmlns:p14="http://schemas.microsoft.com/office/powerpoint/2010/main" val="1278598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9080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What would be the next wave? Health/wellness integration? Computer vision, AI tablet/PC?, foldable devices? Cyber security, Cloud, IoT, Big Data analytics</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What would be the next wave? Health/wellness integration? Computer vision, AI tablet/PC?, foldable devices? Cyber security, Cloud, IoT, Big Data analytics</a:t>
            </a:r>
            <a:endParaRPr lang="zh-CN" altLang="en-US" dirty="0"/>
          </a:p>
        </p:txBody>
      </p:sp>
    </p:spTree>
    <p:extLst>
      <p:ext uri="{BB962C8B-B14F-4D97-AF65-F5344CB8AC3E}">
        <p14:creationId xmlns:p14="http://schemas.microsoft.com/office/powerpoint/2010/main" val="3165238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HLL vs assembly</a:t>
            </a:r>
          </a:p>
          <a:p>
            <a:r>
              <a:rPr lang="en-US" dirty="0"/>
              <a:t>TensorFlow vs C or CUDA</a:t>
            </a:r>
          </a:p>
          <a:p>
            <a:r>
              <a:rPr lang="en-US" dirty="0"/>
              <a:t>They were not necessarily invented by computer architecture people. The early architects invented them and successfully applied them, and later architects imitated them.</a:t>
            </a:r>
          </a:p>
          <a:p>
            <a:r>
              <a:rPr lang="en-US" dirty="0"/>
              <a:t>If you master such ideas, you could be a competent architect someday.</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17</a:t>
            </a:fld>
            <a:endParaRPr lang="zh-TW" altLang="en-US"/>
          </a:p>
        </p:txBody>
      </p:sp>
    </p:spTree>
    <p:extLst>
      <p:ext uri="{BB962C8B-B14F-4D97-AF65-F5344CB8AC3E}">
        <p14:creationId xmlns:p14="http://schemas.microsoft.com/office/powerpoint/2010/main" val="1012987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Dennard scaling stopped, and Moore’s law slowed down. Now it is about doubling every 2.5 to 3 years.</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18</a:t>
            </a:fld>
            <a:endParaRPr lang="zh-TW" altLang="en-US"/>
          </a:p>
        </p:txBody>
      </p:sp>
    </p:spTree>
    <p:extLst>
      <p:ext uri="{BB962C8B-B14F-4D97-AF65-F5344CB8AC3E}">
        <p14:creationId xmlns:p14="http://schemas.microsoft.com/office/powerpoint/2010/main" val="3315368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necessarily invented by computer architecture people. These are time tested ideas.</a:t>
            </a:r>
          </a:p>
          <a:p>
            <a:r>
              <a:rPr lang="en-US" dirty="0"/>
              <a:t>Pipelining started from CDC7600</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19</a:t>
            </a:fld>
            <a:endParaRPr lang="zh-TW" altLang="en-US"/>
          </a:p>
        </p:txBody>
      </p:sp>
    </p:spTree>
    <p:extLst>
      <p:ext uri="{BB962C8B-B14F-4D97-AF65-F5344CB8AC3E}">
        <p14:creationId xmlns:p14="http://schemas.microsoft.com/office/powerpoint/2010/main" val="313737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is an interface</a:t>
            </a:r>
            <a:r>
              <a:rPr lang="en-US" baseline="0" dirty="0"/>
              <a:t> between a programmer and the hardware design. It determines how a program will be executed.</a:t>
            </a:r>
          </a:p>
          <a:p>
            <a:r>
              <a:rPr lang="en-US" baseline="0" dirty="0"/>
              <a:t>For example, on some embedded microprocessor such as those used to control refrigerators and air conditioning. They may not have floating point operations, only integer operations. On those microprocessors, if a programmer want to execute a program with a lot of floating point operations, each operation will need to be implemented in software because there is no hardware support. </a:t>
            </a:r>
          </a:p>
        </p:txBody>
      </p:sp>
      <p:sp>
        <p:nvSpPr>
          <p:cNvPr id="4" name="Slide Number Placeholder 3"/>
          <p:cNvSpPr>
            <a:spLocks noGrp="1"/>
          </p:cNvSpPr>
          <p:nvPr>
            <p:ph type="sldNum" sz="quarter" idx="10"/>
          </p:nvPr>
        </p:nvSpPr>
        <p:spPr/>
        <p:txBody>
          <a:bodyPr/>
          <a:lstStyle/>
          <a:p>
            <a:pPr>
              <a:defRPr/>
            </a:pPr>
            <a:fld id="{DB5ADE5D-2DE4-4580-B834-7924F51F057F}" type="slidenum">
              <a:rPr lang="en-US" smtClean="0"/>
              <a:pPr>
                <a:defRPr/>
              </a:pPr>
              <a:t>2</a:t>
            </a:fld>
            <a:endParaRPr lang="en-US"/>
          </a:p>
        </p:txBody>
      </p:sp>
    </p:spTree>
    <p:extLst>
      <p:ext uri="{BB962C8B-B14F-4D97-AF65-F5344CB8AC3E}">
        <p14:creationId xmlns:p14="http://schemas.microsoft.com/office/powerpoint/2010/main" val="1817330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Moore’s law– exponential growth, race car: common case is two passenger car, jet airplane: speed, parallel engines, truck is durable and reliable.</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20</a:t>
            </a:fld>
            <a:endParaRPr lang="zh-TW" altLang="en-US"/>
          </a:p>
        </p:txBody>
      </p:sp>
    </p:spTree>
    <p:extLst>
      <p:ext uri="{BB962C8B-B14F-4D97-AF65-F5344CB8AC3E}">
        <p14:creationId xmlns:p14="http://schemas.microsoft.com/office/powerpoint/2010/main" val="3394982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necessarily invented by computer architecture people</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21</a:t>
            </a:fld>
            <a:endParaRPr lang="zh-TW" altLang="en-US"/>
          </a:p>
        </p:txBody>
      </p:sp>
    </p:spTree>
    <p:extLst>
      <p:ext uri="{BB962C8B-B14F-4D97-AF65-F5344CB8AC3E}">
        <p14:creationId xmlns:p14="http://schemas.microsoft.com/office/powerpoint/2010/main" val="2709827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necessarily invented by computer architecture people</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22</a:t>
            </a:fld>
            <a:endParaRPr lang="zh-TW" altLang="en-US"/>
          </a:p>
        </p:txBody>
      </p:sp>
    </p:spTree>
    <p:extLst>
      <p:ext uri="{BB962C8B-B14F-4D97-AF65-F5344CB8AC3E}">
        <p14:creationId xmlns:p14="http://schemas.microsoft.com/office/powerpoint/2010/main" val="2977955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MIPS: </a:t>
            </a:r>
            <a:r>
              <a:rPr lang="zh-CN" altLang="en-US"/>
              <a:t>Microprocessor without interlocked piped stages</a:t>
            </a:r>
          </a:p>
        </p:txBody>
      </p:sp>
    </p:spTree>
    <p:extLst>
      <p:ext uri="{BB962C8B-B14F-4D97-AF65-F5344CB8AC3E}">
        <p14:creationId xmlns:p14="http://schemas.microsoft.com/office/powerpoint/2010/main" val="823410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many to many, code generation is one to many.</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24</a:t>
            </a:fld>
            <a:endParaRPr lang="zh-TW" altLang="en-US"/>
          </a:p>
        </p:txBody>
      </p:sp>
    </p:spTree>
    <p:extLst>
      <p:ext uri="{BB962C8B-B14F-4D97-AF65-F5344CB8AC3E}">
        <p14:creationId xmlns:p14="http://schemas.microsoft.com/office/powerpoint/2010/main" val="4115789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transistors : </a:t>
            </a:r>
            <a:r>
              <a:rPr lang="zh-CN" altLang="en-US"/>
              <a:t>晶体管</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family of processors. ISA is important – it is a standard interface. Once you have a standard, then compatibility becomes an issue.</a:t>
            </a:r>
          </a:p>
          <a:p>
            <a:r>
              <a:rPr lang="en-US" dirty="0"/>
              <a:t>Intel: i3,i5,i7,i9; IBM 360 from low end to high end 200x , ARM: A53/A57/A72/R82…</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27</a:t>
            </a:fld>
            <a:endParaRPr lang="zh-TW" altLang="en-US"/>
          </a:p>
        </p:txBody>
      </p:sp>
    </p:spTree>
    <p:extLst>
      <p:ext uri="{BB962C8B-B14F-4D97-AF65-F5344CB8AC3E}">
        <p14:creationId xmlns:p14="http://schemas.microsoft.com/office/powerpoint/2010/main" val="2310671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94106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83481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5ADE5D-2DE4-4580-B834-7924F51F05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113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IPC: Instruction Program Counter</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39</a:t>
            </a:fld>
            <a:endParaRPr lang="zh-TW" altLang="en-US"/>
          </a:p>
        </p:txBody>
      </p:sp>
    </p:spTree>
    <p:extLst>
      <p:ext uri="{BB962C8B-B14F-4D97-AF65-F5344CB8AC3E}">
        <p14:creationId xmlns:p14="http://schemas.microsoft.com/office/powerpoint/2010/main" val="2119142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41</a:t>
            </a:fld>
            <a:endParaRPr lang="zh-TW" altLang="en-US"/>
          </a:p>
        </p:txBody>
      </p:sp>
    </p:spTree>
    <p:extLst>
      <p:ext uri="{BB962C8B-B14F-4D97-AF65-F5344CB8AC3E}">
        <p14:creationId xmlns:p14="http://schemas.microsoft.com/office/powerpoint/2010/main" val="2629079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SF to NY, it takes 18 hours, it is the latency.  But sometimes it takes 30 hours, why? Because the road is jammed with traffic. The traffic would reduce if the road has 8 lanes. 8 lanes is bandwidth.</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43</a:t>
            </a:fld>
            <a:endParaRPr lang="zh-TW" altLang="en-US"/>
          </a:p>
        </p:txBody>
      </p:sp>
    </p:spTree>
    <p:extLst>
      <p:ext uri="{BB962C8B-B14F-4D97-AF65-F5344CB8AC3E}">
        <p14:creationId xmlns:p14="http://schemas.microsoft.com/office/powerpoint/2010/main" val="1436615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 to the on-chip cache hierarchy</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45</a:t>
            </a:fld>
            <a:endParaRPr lang="zh-TW" altLang="en-US"/>
          </a:p>
        </p:txBody>
      </p:sp>
    </p:spTree>
    <p:extLst>
      <p:ext uri="{BB962C8B-B14F-4D97-AF65-F5344CB8AC3E}">
        <p14:creationId xmlns:p14="http://schemas.microsoft.com/office/powerpoint/2010/main" val="2683557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transistors : </a:t>
            </a:r>
            <a:r>
              <a:rPr lang="zh-CN" altLang="en-US"/>
              <a:t>晶体管</a:t>
            </a:r>
          </a:p>
        </p:txBody>
      </p:sp>
    </p:spTree>
    <p:extLst>
      <p:ext uri="{BB962C8B-B14F-4D97-AF65-F5344CB8AC3E}">
        <p14:creationId xmlns:p14="http://schemas.microsoft.com/office/powerpoint/2010/main" val="794227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transistors : </a:t>
            </a:r>
            <a:r>
              <a:rPr lang="zh-CN" altLang="en-US" dirty="0"/>
              <a:t>晶体管</a:t>
            </a:r>
          </a:p>
        </p:txBody>
      </p:sp>
    </p:spTree>
    <p:extLst>
      <p:ext uri="{BB962C8B-B14F-4D97-AF65-F5344CB8AC3E}">
        <p14:creationId xmlns:p14="http://schemas.microsoft.com/office/powerpoint/2010/main" val="256050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silicon ingot: </a:t>
            </a:r>
            <a:r>
              <a:rPr lang="zh-CN" altLang="en-US"/>
              <a:t>硅锭</a:t>
            </a:r>
            <a:endParaRPr lang="en-US" altLang="zh-CN"/>
          </a:p>
          <a:p>
            <a:r>
              <a:rPr lang="en-US" altLang="zh-CN"/>
              <a:t>wafer</a:t>
            </a:r>
            <a:r>
              <a:rPr lang="zh-CN" altLang="en-US"/>
              <a:t>和</a:t>
            </a:r>
            <a:r>
              <a:rPr lang="en-US" altLang="zh-CN"/>
              <a:t>die</a:t>
            </a:r>
            <a:r>
              <a:rPr lang="zh-CN" altLang="en-US"/>
              <a:t>的区别</a:t>
            </a:r>
          </a:p>
          <a:p>
            <a:r>
              <a:rPr lang="zh-CN" altLang="en-US"/>
              <a:t>wafer 即为图片所示bai的晶圆，由纯硅（Si）构成。一般分为6英寸、8英寸、12英寸规格不等，晶片就是基于这个wafer上生产出来的。</a:t>
            </a:r>
          </a:p>
          <a:p>
            <a:r>
              <a:rPr lang="zh-CN" altLang="en-US"/>
              <a:t>Wafer上的一个小块，就是一个晶片晶圆体，学名die，表示晶片，晶粒，封装后就成为一个颗粒。晶粒是组成多晶体的外形不规则的小晶体，</a:t>
            </a:r>
          </a:p>
          <a:p>
            <a:endParaRPr lang="zh-CN" altLang="en-US"/>
          </a:p>
          <a:p>
            <a:r>
              <a:rPr lang="en-US" altLang="zh-CN"/>
              <a:t>yield: </a:t>
            </a:r>
            <a:r>
              <a:rPr lang="zh-CN" altLang="en-US"/>
              <a:t>成品率，即合格芯片</a:t>
            </a:r>
            <a:r>
              <a:rPr lang="en-US" altLang="zh-CN"/>
              <a:t>dies</a:t>
            </a:r>
            <a:r>
              <a:rPr lang="zh-CN" altLang="en-US"/>
              <a:t>数占总芯片数的百分比</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die</a:t>
            </a:r>
            <a:r>
              <a:rPr lang="zh-CN" altLang="en-US" dirty="0"/>
              <a:t>是晶粒的意思，</a:t>
            </a:r>
            <a:r>
              <a:rPr lang="en-US" altLang="zh-CN" dirty="0"/>
              <a:t>wafer</a:t>
            </a:r>
            <a:r>
              <a:rPr lang="zh-CN" altLang="en-US" dirty="0"/>
              <a:t>是晶圆的意思 </a:t>
            </a:r>
            <a:r>
              <a:rPr lang="en-US" altLang="zh-CN" dirty="0"/>
              <a:t>300-mm is 12 inches wafer</a:t>
            </a:r>
          </a:p>
          <a:p>
            <a:r>
              <a:rPr lang="en-US" altLang="zh-CN" dirty="0"/>
              <a:t>Blackwell die is about 4X the size of i7. </a:t>
            </a:r>
            <a:endParaRPr lang="zh-CN" altLang="en-US" dirty="0"/>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defect rate</a:t>
            </a:r>
            <a:r>
              <a:rPr lang="zh-CN" altLang="en-US"/>
              <a:t>：不良率</a:t>
            </a:r>
          </a:p>
          <a:p>
            <a:endParaRPr lang="zh-CN" altLang="en-US"/>
          </a:p>
          <a:p>
            <a:r>
              <a:rPr lang="zh-CN" altLang="en-US"/>
              <a:t>第一个公式是直接导出的，第二个公式是近似的，第三个公式是厂家的经验公式</a:t>
            </a:r>
          </a:p>
          <a:p>
            <a:endParaRPr lang="zh-CN" altLang="en-US"/>
          </a:p>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Intel loses many thousands USD on manufacturing one wafer while TSMS makes 5-6 thousands.</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5ADE5D-2DE4-4580-B834-7924F51F05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309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Intel loses many thousands USD on manufacturing one wafer while TSMS makes 5-6 thousands.</a:t>
            </a:r>
            <a:endParaRPr lang="zh-CN" altLang="en-US" dirty="0"/>
          </a:p>
        </p:txBody>
      </p:sp>
    </p:spTree>
    <p:extLst>
      <p:ext uri="{BB962C8B-B14F-4D97-AF65-F5344CB8AC3E}">
        <p14:creationId xmlns:p14="http://schemas.microsoft.com/office/powerpoint/2010/main" val="695269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Performance is often the number #1 attribute of a computer. Other attributes are power, connectivity, cost, architecture, portability, easy to use? User friendly? and so on.</a:t>
            </a:r>
            <a:endParaRPr lang="zh-CN" altLang="en-US" dirty="0"/>
          </a:p>
        </p:txBody>
      </p:sp>
    </p:spTree>
    <p:extLst>
      <p:ext uri="{BB962C8B-B14F-4D97-AF65-F5344CB8AC3E}">
        <p14:creationId xmlns:p14="http://schemas.microsoft.com/office/powerpoint/2010/main" val="87665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319F7215-7269-4247-8A54-1F8EA0734B4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r>
              <a:rPr lang="en-US" altLang="zh-TW" sz="1300"/>
              <a:t>The University of Adelaide, School of Computer Science</a:t>
            </a:r>
          </a:p>
        </p:txBody>
      </p:sp>
      <p:sp>
        <p:nvSpPr>
          <p:cNvPr id="58371" name="Rectangle 3">
            <a:extLst>
              <a:ext uri="{FF2B5EF4-FFF2-40B4-BE49-F238E27FC236}">
                <a16:creationId xmlns:a16="http://schemas.microsoft.com/office/drawing/2014/main" id="{64BDB421-17E5-439C-B3DC-5A65ECFEDBF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fld id="{2ABC83AE-BC1E-4D66-AC32-B04B0C5E25F5}" type="datetime3">
              <a:rPr lang="en-US" altLang="zh-TW" sz="1300" smtClean="0"/>
              <a:pPr eaLnBrk="0" hangingPunct="0">
                <a:spcBef>
                  <a:spcPct val="0"/>
                </a:spcBef>
              </a:pPr>
              <a:t>14 January 2025</a:t>
            </a:fld>
            <a:endParaRPr lang="en-US" altLang="zh-TW" sz="1300"/>
          </a:p>
        </p:txBody>
      </p:sp>
      <p:sp>
        <p:nvSpPr>
          <p:cNvPr id="58372" name="Rectangle 6">
            <a:extLst>
              <a:ext uri="{FF2B5EF4-FFF2-40B4-BE49-F238E27FC236}">
                <a16:creationId xmlns:a16="http://schemas.microsoft.com/office/drawing/2014/main" id="{10EBA0CE-CEB6-4107-AD10-7F64E73B74A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r>
              <a:rPr lang="en-US" altLang="zh-TW" sz="1300"/>
              <a:t>Chapter 2 — Instructions: Language of the Computer</a:t>
            </a:r>
          </a:p>
        </p:txBody>
      </p:sp>
      <p:sp>
        <p:nvSpPr>
          <p:cNvPr id="58373" name="Rectangle 7">
            <a:extLst>
              <a:ext uri="{FF2B5EF4-FFF2-40B4-BE49-F238E27FC236}">
                <a16:creationId xmlns:a16="http://schemas.microsoft.com/office/drawing/2014/main" id="{F1A0F472-EC10-490A-8350-9FE7AB45A4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fld id="{836B8E4F-0DD0-4C17-A8C7-AC33143D8949}" type="slidenum">
              <a:rPr lang="en-US" altLang="zh-TW" sz="1300"/>
              <a:pPr eaLnBrk="0" hangingPunct="0">
                <a:spcBef>
                  <a:spcPct val="0"/>
                </a:spcBef>
              </a:pPr>
              <a:t>57</a:t>
            </a:fld>
            <a:endParaRPr lang="en-US" altLang="zh-TW" sz="1300"/>
          </a:p>
        </p:txBody>
      </p:sp>
      <p:sp>
        <p:nvSpPr>
          <p:cNvPr id="58374" name="Rectangle 2">
            <a:extLst>
              <a:ext uri="{FF2B5EF4-FFF2-40B4-BE49-F238E27FC236}">
                <a16:creationId xmlns:a16="http://schemas.microsoft.com/office/drawing/2014/main" id="{7377AC0D-6D9C-4118-A614-814B02117ED1}"/>
              </a:ext>
            </a:extLst>
          </p:cNvPr>
          <p:cNvSpPr>
            <a:spLocks noGrp="1" noRot="1" noChangeAspect="1" noChangeArrowheads="1" noTextEdit="1"/>
          </p:cNvSpPr>
          <p:nvPr>
            <p:ph type="sldImg"/>
          </p:nvPr>
        </p:nvSpPr>
        <p:spPr>
          <a:ln/>
        </p:spPr>
      </p:sp>
      <p:sp>
        <p:nvSpPr>
          <p:cNvPr id="58375" name="Rectangle 3">
            <a:extLst>
              <a:ext uri="{FF2B5EF4-FFF2-40B4-BE49-F238E27FC236}">
                <a16:creationId xmlns:a16="http://schemas.microsoft.com/office/drawing/2014/main" id="{BB3A12F5-78F6-46E0-857E-46D4A77FE1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TW"/>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319F7215-7269-4247-8A54-1F8EA0734B4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r>
              <a:rPr lang="en-US" altLang="zh-TW" sz="1300"/>
              <a:t>The University of Adelaide, School of Computer Science</a:t>
            </a:r>
          </a:p>
        </p:txBody>
      </p:sp>
      <p:sp>
        <p:nvSpPr>
          <p:cNvPr id="58371" name="Rectangle 3">
            <a:extLst>
              <a:ext uri="{FF2B5EF4-FFF2-40B4-BE49-F238E27FC236}">
                <a16:creationId xmlns:a16="http://schemas.microsoft.com/office/drawing/2014/main" id="{64BDB421-17E5-439C-B3DC-5A65ECFEDBF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fld id="{2ABC83AE-BC1E-4D66-AC32-B04B0C5E25F5}" type="datetime3">
              <a:rPr lang="en-US" altLang="zh-TW" sz="1300" smtClean="0"/>
              <a:pPr eaLnBrk="0" hangingPunct="0">
                <a:spcBef>
                  <a:spcPct val="0"/>
                </a:spcBef>
              </a:pPr>
              <a:t>14 January 2025</a:t>
            </a:fld>
            <a:endParaRPr lang="en-US" altLang="zh-TW" sz="1300"/>
          </a:p>
        </p:txBody>
      </p:sp>
      <p:sp>
        <p:nvSpPr>
          <p:cNvPr id="58372" name="Rectangle 6">
            <a:extLst>
              <a:ext uri="{FF2B5EF4-FFF2-40B4-BE49-F238E27FC236}">
                <a16:creationId xmlns:a16="http://schemas.microsoft.com/office/drawing/2014/main" id="{10EBA0CE-CEB6-4107-AD10-7F64E73B74A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r>
              <a:rPr lang="en-US" altLang="zh-TW" sz="1300"/>
              <a:t>Chapter 2 — Instructions: Language of the Computer</a:t>
            </a:r>
          </a:p>
        </p:txBody>
      </p:sp>
      <p:sp>
        <p:nvSpPr>
          <p:cNvPr id="58373" name="Rectangle 7">
            <a:extLst>
              <a:ext uri="{FF2B5EF4-FFF2-40B4-BE49-F238E27FC236}">
                <a16:creationId xmlns:a16="http://schemas.microsoft.com/office/drawing/2014/main" id="{F1A0F472-EC10-490A-8350-9FE7AB45A4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fld id="{836B8E4F-0DD0-4C17-A8C7-AC33143D8949}" type="slidenum">
              <a:rPr lang="en-US" altLang="zh-TW" sz="1300"/>
              <a:pPr eaLnBrk="0" hangingPunct="0">
                <a:spcBef>
                  <a:spcPct val="0"/>
                </a:spcBef>
              </a:pPr>
              <a:t>59</a:t>
            </a:fld>
            <a:endParaRPr lang="en-US" altLang="zh-TW" sz="1300"/>
          </a:p>
        </p:txBody>
      </p:sp>
      <p:sp>
        <p:nvSpPr>
          <p:cNvPr id="58374" name="Rectangle 2">
            <a:extLst>
              <a:ext uri="{FF2B5EF4-FFF2-40B4-BE49-F238E27FC236}">
                <a16:creationId xmlns:a16="http://schemas.microsoft.com/office/drawing/2014/main" id="{7377AC0D-6D9C-4118-A614-814B02117ED1}"/>
              </a:ext>
            </a:extLst>
          </p:cNvPr>
          <p:cNvSpPr>
            <a:spLocks noGrp="1" noRot="1" noChangeAspect="1" noChangeArrowheads="1" noTextEdit="1"/>
          </p:cNvSpPr>
          <p:nvPr>
            <p:ph type="sldImg"/>
          </p:nvPr>
        </p:nvSpPr>
        <p:spPr>
          <a:ln/>
        </p:spPr>
      </p:sp>
      <p:sp>
        <p:nvSpPr>
          <p:cNvPr id="58375" name="Rectangle 3">
            <a:extLst>
              <a:ext uri="{FF2B5EF4-FFF2-40B4-BE49-F238E27FC236}">
                <a16:creationId xmlns:a16="http://schemas.microsoft.com/office/drawing/2014/main" id="{BB3A12F5-78F6-46E0-857E-46D4A77FE1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zh-TW"/>
          </a:p>
        </p:txBody>
      </p:sp>
    </p:spTree>
    <p:extLst>
      <p:ext uri="{BB962C8B-B14F-4D97-AF65-F5344CB8AC3E}">
        <p14:creationId xmlns:p14="http://schemas.microsoft.com/office/powerpoint/2010/main" val="3953115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319F7215-7269-4247-8A54-1F8EA0734B4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r>
              <a:rPr lang="en-US" altLang="zh-TW" sz="1300"/>
              <a:t>The University of Adelaide, School of Computer Science</a:t>
            </a:r>
          </a:p>
        </p:txBody>
      </p:sp>
      <p:sp>
        <p:nvSpPr>
          <p:cNvPr id="58371" name="Rectangle 3">
            <a:extLst>
              <a:ext uri="{FF2B5EF4-FFF2-40B4-BE49-F238E27FC236}">
                <a16:creationId xmlns:a16="http://schemas.microsoft.com/office/drawing/2014/main" id="{64BDB421-17E5-439C-B3DC-5A65ECFEDBF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fld id="{2ABC83AE-BC1E-4D66-AC32-B04B0C5E25F5}" type="datetime3">
              <a:rPr lang="en-US" altLang="zh-TW" sz="1300" smtClean="0"/>
              <a:pPr eaLnBrk="0" hangingPunct="0">
                <a:spcBef>
                  <a:spcPct val="0"/>
                </a:spcBef>
              </a:pPr>
              <a:t>14 January 2025</a:t>
            </a:fld>
            <a:endParaRPr lang="en-US" altLang="zh-TW" sz="1300"/>
          </a:p>
        </p:txBody>
      </p:sp>
      <p:sp>
        <p:nvSpPr>
          <p:cNvPr id="58372" name="Rectangle 6">
            <a:extLst>
              <a:ext uri="{FF2B5EF4-FFF2-40B4-BE49-F238E27FC236}">
                <a16:creationId xmlns:a16="http://schemas.microsoft.com/office/drawing/2014/main" id="{10EBA0CE-CEB6-4107-AD10-7F64E73B74A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r>
              <a:rPr lang="en-US" altLang="zh-TW" sz="1300"/>
              <a:t>Chapter 2 — Instructions: Language of the Computer</a:t>
            </a:r>
          </a:p>
        </p:txBody>
      </p:sp>
      <p:sp>
        <p:nvSpPr>
          <p:cNvPr id="58373" name="Rectangle 7">
            <a:extLst>
              <a:ext uri="{FF2B5EF4-FFF2-40B4-BE49-F238E27FC236}">
                <a16:creationId xmlns:a16="http://schemas.microsoft.com/office/drawing/2014/main" id="{F1A0F472-EC10-490A-8350-9FE7AB45A4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6678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eaLnBrk="0" hangingPunct="0">
              <a:spcBef>
                <a:spcPct val="0"/>
              </a:spcBef>
            </a:pPr>
            <a:fld id="{836B8E4F-0DD0-4C17-A8C7-AC33143D8949}" type="slidenum">
              <a:rPr lang="en-US" altLang="zh-TW" sz="1300"/>
              <a:pPr eaLnBrk="0" hangingPunct="0">
                <a:spcBef>
                  <a:spcPct val="0"/>
                </a:spcBef>
              </a:pPr>
              <a:t>60</a:t>
            </a:fld>
            <a:endParaRPr lang="en-US" altLang="zh-TW" sz="1300"/>
          </a:p>
        </p:txBody>
      </p:sp>
      <p:sp>
        <p:nvSpPr>
          <p:cNvPr id="58374" name="Rectangle 2">
            <a:extLst>
              <a:ext uri="{FF2B5EF4-FFF2-40B4-BE49-F238E27FC236}">
                <a16:creationId xmlns:a16="http://schemas.microsoft.com/office/drawing/2014/main" id="{7377AC0D-6D9C-4118-A614-814B02117ED1}"/>
              </a:ext>
            </a:extLst>
          </p:cNvPr>
          <p:cNvSpPr>
            <a:spLocks noGrp="1" noRot="1" noChangeAspect="1" noChangeArrowheads="1" noTextEdit="1"/>
          </p:cNvSpPr>
          <p:nvPr>
            <p:ph type="sldImg"/>
          </p:nvPr>
        </p:nvSpPr>
        <p:spPr>
          <a:ln/>
        </p:spPr>
      </p:sp>
      <p:sp>
        <p:nvSpPr>
          <p:cNvPr id="58375" name="Rectangle 3">
            <a:extLst>
              <a:ext uri="{FF2B5EF4-FFF2-40B4-BE49-F238E27FC236}">
                <a16:creationId xmlns:a16="http://schemas.microsoft.com/office/drawing/2014/main" id="{BB3A12F5-78F6-46E0-857E-46D4A77FE1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zh-TW" dirty="0"/>
              <a:t>Most Chinese engineers work in the performance area: number speaks for itself</a:t>
            </a:r>
          </a:p>
        </p:txBody>
      </p:sp>
    </p:spTree>
    <p:extLst>
      <p:ext uri="{BB962C8B-B14F-4D97-AF65-F5344CB8AC3E}">
        <p14:creationId xmlns:p14="http://schemas.microsoft.com/office/powerpoint/2010/main" val="5400699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18631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Robert Dennard from  IBM. He was an engineer and inventor. </a:t>
            </a:r>
            <a:endParaRPr lang="zh-CN" altLang="en-US" dirty="0"/>
          </a:p>
        </p:txBody>
      </p:sp>
    </p:spTree>
    <p:extLst>
      <p:ext uri="{BB962C8B-B14F-4D97-AF65-F5344CB8AC3E}">
        <p14:creationId xmlns:p14="http://schemas.microsoft.com/office/powerpoint/2010/main" val="3460155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Clock frequency keeps increasing, and chip size also increases. </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65</a:t>
            </a:fld>
            <a:endParaRPr lang="zh-TW" altLang="en-US"/>
          </a:p>
        </p:txBody>
      </p:sp>
    </p:spTree>
    <p:extLst>
      <p:ext uri="{BB962C8B-B14F-4D97-AF65-F5344CB8AC3E}">
        <p14:creationId xmlns:p14="http://schemas.microsoft.com/office/powerpoint/2010/main" val="926604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Moore’s law: the </a:t>
            </a:r>
            <a:r>
              <a:rPr lang="en-US" b="0" i="0" u="sng" dirty="0">
                <a:solidFill>
                  <a:srgbClr val="FAA700"/>
                </a:solidFill>
                <a:effectLst/>
                <a:latin typeface="Arial" panose="020B0604020202020204" pitchFamily="34" charset="0"/>
                <a:hlinkClick r:id="rId3"/>
              </a:rPr>
              <a:t>number of transistors</a:t>
            </a:r>
            <a:r>
              <a:rPr lang="en-US" b="0" i="0" dirty="0">
                <a:solidFill>
                  <a:srgbClr val="202122"/>
                </a:solidFill>
                <a:effectLst/>
                <a:latin typeface="Arial" panose="020B0604020202020204" pitchFamily="34" charset="0"/>
              </a:rPr>
              <a:t> in an </a:t>
            </a:r>
            <a:r>
              <a:rPr lang="en-US" b="0" i="0" u="none" strike="noStrike" dirty="0">
                <a:solidFill>
                  <a:srgbClr val="3366CC"/>
                </a:solidFill>
                <a:effectLst/>
                <a:latin typeface="Arial" panose="020B0604020202020204" pitchFamily="34" charset="0"/>
                <a:hlinkClick r:id="rId4" tooltip="Integrated circuit"/>
              </a:rPr>
              <a:t>integrated circuit</a:t>
            </a:r>
            <a:r>
              <a:rPr lang="en-US" b="0" i="0" dirty="0">
                <a:solidFill>
                  <a:srgbClr val="202122"/>
                </a:solidFill>
                <a:effectLst/>
                <a:latin typeface="Arial" panose="020B0604020202020204" pitchFamily="34" charset="0"/>
              </a:rPr>
              <a:t> (IC) doubles about every two years</a:t>
            </a:r>
            <a:endParaRPr lang="zh-TW" altLang="en-US" dirty="0"/>
          </a:p>
        </p:txBody>
      </p:sp>
      <p:sp>
        <p:nvSpPr>
          <p:cNvPr id="4" name="Slide Number Placeholder 3"/>
          <p:cNvSpPr>
            <a:spLocks noGrp="1"/>
          </p:cNvSpPr>
          <p:nvPr>
            <p:ph type="sldNum" sz="quarter" idx="10"/>
          </p:nvPr>
        </p:nvSpPr>
        <p:spPr/>
        <p:txBody>
          <a:bodyPr/>
          <a:lstStyle/>
          <a:p>
            <a:fld id="{286C40E4-B9C8-417B-AB00-3BF7F8038A2D}" type="slidenum">
              <a:rPr lang="zh-TW" altLang="en-US" smtClean="0"/>
              <a:pPr/>
              <a:t>68</a:t>
            </a:fld>
            <a:endParaRPr lang="zh-TW" altLang="en-US"/>
          </a:p>
        </p:txBody>
      </p:sp>
    </p:spTree>
    <p:extLst>
      <p:ext uri="{BB962C8B-B14F-4D97-AF65-F5344CB8AC3E}">
        <p14:creationId xmlns:p14="http://schemas.microsoft.com/office/powerpoint/2010/main" val="330753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all technical advancements are pushed by the computers</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5</a:t>
            </a:fld>
            <a:endParaRPr lang="zh-TW" altLang="en-US"/>
          </a:p>
        </p:txBody>
      </p:sp>
    </p:spTree>
    <p:extLst>
      <p:ext uri="{BB962C8B-B14F-4D97-AF65-F5344CB8AC3E}">
        <p14:creationId xmlns:p14="http://schemas.microsoft.com/office/powerpoint/2010/main" val="543050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Pentium  </a:t>
            </a:r>
            <a:r>
              <a:rPr lang="zh-CN" altLang="en-US"/>
              <a:t>奔腾处理器</a:t>
            </a:r>
          </a:p>
          <a:p>
            <a:r>
              <a:rPr lang="en-US" altLang="zh-CN"/>
              <a:t>Core </a:t>
            </a:r>
            <a:r>
              <a:rPr lang="zh-CN" altLang="en-US"/>
              <a:t>酷睿处理器</a:t>
            </a:r>
          </a:p>
          <a:p>
            <a:endParaRPr lang="zh-CN" altLang="en-US"/>
          </a:p>
          <a:p>
            <a:r>
              <a:rPr lang="zh-CN" altLang="en-US"/>
              <a:t>现在</a:t>
            </a:r>
            <a:r>
              <a:rPr lang="en-US" altLang="zh-CN"/>
              <a:t>intel</a:t>
            </a:r>
            <a:r>
              <a:rPr lang="zh-CN" altLang="en-US"/>
              <a:t>系列最新的是</a:t>
            </a:r>
            <a:r>
              <a:rPr lang="en-US" altLang="zh-CN"/>
              <a:t>i9-10980K</a:t>
            </a:r>
            <a:r>
              <a:rPr lang="zh-CN" altLang="en-US"/>
              <a:t>， </a:t>
            </a:r>
            <a:r>
              <a:rPr lang="en-US" altLang="zh-CN"/>
              <a:t>i9</a:t>
            </a:r>
            <a:r>
              <a:rPr lang="zh-CN" altLang="en-US"/>
              <a:t>是品牌标识符，后面的</a:t>
            </a:r>
            <a:r>
              <a:rPr lang="en-US" altLang="zh-CN"/>
              <a:t>10</a:t>
            </a:r>
            <a:r>
              <a:rPr lang="zh-CN" altLang="en-US"/>
              <a:t>是第十代，再后面的三位数是</a:t>
            </a:r>
            <a:r>
              <a:rPr lang="en-US" altLang="zh-CN"/>
              <a:t>SKU</a:t>
            </a:r>
            <a:r>
              <a:rPr lang="zh-CN" altLang="en-US"/>
              <a:t>标号，最后是产品线后缀，比如</a:t>
            </a:r>
            <a:r>
              <a:rPr lang="en-US" altLang="zh-CN"/>
              <a:t>K</a:t>
            </a:r>
            <a:r>
              <a:rPr lang="zh-CN" altLang="en-US"/>
              <a:t>表示解锁</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B5ADE5D-2DE4-4580-B834-7924F51F057F}" type="slidenum">
              <a:rPr lang="en-US" smtClean="0"/>
              <a:pPr>
                <a:defRPr/>
              </a:pPr>
              <a:t>70</a:t>
            </a:fld>
            <a:endParaRPr lang="en-US"/>
          </a:p>
        </p:txBody>
      </p:sp>
    </p:spTree>
    <p:extLst>
      <p:ext uri="{BB962C8B-B14F-4D97-AF65-F5344CB8AC3E}">
        <p14:creationId xmlns:p14="http://schemas.microsoft.com/office/powerpoint/2010/main" val="3789813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transistors : </a:t>
            </a:r>
            <a:r>
              <a:rPr lang="zh-CN" altLang="en-US" dirty="0"/>
              <a:t>晶体管</a:t>
            </a:r>
          </a:p>
        </p:txBody>
      </p:sp>
    </p:spTree>
    <p:extLst>
      <p:ext uri="{BB962C8B-B14F-4D97-AF65-F5344CB8AC3E}">
        <p14:creationId xmlns:p14="http://schemas.microsoft.com/office/powerpoint/2010/main" val="219601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Faster than the speed of light</a:t>
            </a:r>
          </a:p>
          <a:p>
            <a:pPr marL="171450" indent="-171450">
              <a:buFontTx/>
              <a:buChar char="-"/>
            </a:pPr>
            <a:r>
              <a:rPr lang="en-US" dirty="0"/>
              <a:t>Many applications used to be “science fiction”, now become reality: computers in automobiles, cell phone, human genome, WWW, search engine, self-driving cars, google glass, cashless society</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6</a:t>
            </a:fld>
            <a:endParaRPr lang="zh-TW" altLang="en-US"/>
          </a:p>
        </p:txBody>
      </p:sp>
    </p:spTree>
    <p:extLst>
      <p:ext uri="{BB962C8B-B14F-4D97-AF65-F5344CB8AC3E}">
        <p14:creationId xmlns:p14="http://schemas.microsoft.com/office/powerpoint/2010/main" val="2225753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Adding more registers (to keep frequently used data) ? Or adding more functional units (for computation). Sometimes, it is the functionality! For example, should you support 32b addressing or 64b addressing.</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Faster than the speed of light</a:t>
            </a:r>
          </a:p>
          <a:p>
            <a:pPr marL="171450" indent="-171450">
              <a:buFontTx/>
              <a:buChar char="-"/>
            </a:pPr>
            <a:r>
              <a:rPr lang="en-US" dirty="0"/>
              <a:t>Many applications used to be “science fiction”, now become reality: computers in automobiles, cell phone, human genome, WWW, search engine, self-driving cars, google glass, cashless society</a:t>
            </a:r>
          </a:p>
        </p:txBody>
      </p:sp>
      <p:sp>
        <p:nvSpPr>
          <p:cNvPr id="4" name="Slide Number Placeholder 3"/>
          <p:cNvSpPr>
            <a:spLocks noGrp="1"/>
          </p:cNvSpPr>
          <p:nvPr>
            <p:ph type="sldNum" sz="quarter" idx="5"/>
          </p:nvPr>
        </p:nvSpPr>
        <p:spPr/>
        <p:txBody>
          <a:bodyPr/>
          <a:lstStyle/>
          <a:p>
            <a:fld id="{286C40E4-B9C8-417B-AB00-3BF7F8038A2D}" type="slidenum">
              <a:rPr lang="zh-TW" altLang="en-US" smtClean="0"/>
              <a:t>8</a:t>
            </a:fld>
            <a:endParaRPr lang="zh-TW" altLang="en-US"/>
          </a:p>
        </p:txBody>
      </p:sp>
    </p:spTree>
    <p:extLst>
      <p:ext uri="{BB962C8B-B14F-4D97-AF65-F5344CB8AC3E}">
        <p14:creationId xmlns:p14="http://schemas.microsoft.com/office/powerpoint/2010/main" val="1075488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4656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endParaRPr lang="zh-TW" altLang="en-US" dirty="0"/>
          </a:p>
        </p:txBody>
      </p:sp>
      <p:sp>
        <p:nvSpPr>
          <p:cNvPr id="3" name="內容版面配置區 2"/>
          <p:cNvSpPr>
            <a:spLocks noGrp="1"/>
          </p:cNvSpPr>
          <p:nvPr>
            <p:ph idx="1"/>
          </p:nvPr>
        </p:nvSpPr>
        <p:spPr/>
        <p:txBody>
          <a:bodyPr/>
          <a:lstStyle>
            <a:lvl1pPr>
              <a:buClr>
                <a:srgbClr val="8064A2"/>
              </a:buClr>
              <a:defRPr sz="2400"/>
            </a:lvl1pPr>
            <a:lvl2pPr>
              <a:buClr>
                <a:srgbClr val="8064A2"/>
              </a:buClr>
              <a:defRPr sz="2000"/>
            </a:lvl2pPr>
            <a:lvl3pPr>
              <a:defRPr sz="1800">
                <a:latin typeface="Calibri" panose="020F07020304040A0204" pitchFamily="34" charset="0"/>
                <a:ea typeface="標楷體" pitchFamily="65" charset="-120"/>
                <a:cs typeface="Calibri" panose="020F07020304040A0204" pitchFamily="34" charset="0"/>
              </a:defRPr>
            </a:lvl3pPr>
            <a:lvl4pPr>
              <a:defRPr sz="1600">
                <a:latin typeface="Calibri" panose="020F07020304040A0204" pitchFamily="34" charset="0"/>
                <a:ea typeface="標楷體" pitchFamily="65" charset="-120"/>
                <a:cs typeface="Calibri" panose="020F07020304040A0204" pitchFamily="34" charset="0"/>
              </a:defRPr>
            </a:lvl4pPr>
            <a:lvl5pPr>
              <a:defRPr sz="1200">
                <a:latin typeface="Calibri" panose="020F07020304040A0204" pitchFamily="34" charset="0"/>
                <a:ea typeface="標楷體" pitchFamily="65" charset="-120"/>
                <a:cs typeface="Calibri" panose="020F07020304040A0204" pitchFamily="34" charset="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4"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4"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54771"/>
            <a:ext cx="8229600" cy="127516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3"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標題及表格">
    <p:spTree>
      <p:nvGrpSpPr>
        <p:cNvPr id="1" name=""/>
        <p:cNvGrpSpPr/>
        <p:nvPr/>
      </p:nvGrpSpPr>
      <p:grpSpPr>
        <a:xfrm>
          <a:off x="0" y="0"/>
          <a:ext cx="0" cy="0"/>
          <a:chOff x="0" y="0"/>
          <a:chExt cx="0" cy="0"/>
        </a:xfrm>
      </p:grpSpPr>
      <p:sp>
        <p:nvSpPr>
          <p:cNvPr id="3" name="表格版面配置區 2"/>
          <p:cNvSpPr>
            <a:spLocks noGrp="1"/>
          </p:cNvSpPr>
          <p:nvPr>
            <p:ph type="tbl" idx="1" hasCustomPrompt="1"/>
          </p:nvPr>
        </p:nvSpPr>
        <p:spPr>
          <a:xfrm>
            <a:off x="457200" y="844156"/>
            <a:ext cx="8229600" cy="485775"/>
          </a:xfrm>
        </p:spPr>
        <p:txBody>
          <a:bodyPr/>
          <a:lstStyle/>
          <a:p>
            <a:pPr lvl="0"/>
            <a:r>
              <a:rPr lang="en-US" altLang="zh-TW" noProof="0"/>
              <a:t>Click icon to add table</a:t>
            </a:r>
            <a:endParaRPr lang="zh-TW" altLang="en-US" noProof="0"/>
          </a:p>
        </p:txBody>
      </p:sp>
      <p:sp>
        <p:nvSpPr>
          <p:cNvPr id="4"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23"/>
            <a:ext cx="7772400" cy="1102519"/>
          </a:xfrm>
        </p:spPr>
        <p:txBody>
          <a:bodyPr/>
          <a:lstStyle>
            <a:lvl1pPr algn="ctr">
              <a:defRPr sz="4000"/>
            </a:lvl1pPr>
          </a:lstStyle>
          <a:p>
            <a:r>
              <a:rPr lang="en-US" altLang="zh-TW"/>
              <a:t>Click to edit Master title style</a:t>
            </a:r>
            <a:endParaRPr lang="zh-TW" altLang="en-US"/>
          </a:p>
        </p:txBody>
      </p:sp>
      <p:sp>
        <p:nvSpPr>
          <p:cNvPr id="3" name="副標題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ltLang="zh-TW"/>
              <a:t>Click to edit Master subtitle style</a:t>
            </a:r>
            <a:endParaRPr lang="zh-TW" altLang="en-US"/>
          </a:p>
        </p:txBody>
      </p:sp>
      <p:sp>
        <p:nvSpPr>
          <p:cNvPr id="4"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371600" y="171450"/>
            <a:ext cx="7335838" cy="514350"/>
          </a:xfrm>
        </p:spPr>
        <p:txBody>
          <a:bodyPr/>
          <a:lstStyle/>
          <a:p>
            <a:r>
              <a:rPr lang="zh-TW" altLang="en-US"/>
              <a:t>按一下以編輯母片標題樣式</a:t>
            </a:r>
          </a:p>
        </p:txBody>
      </p:sp>
      <p:sp>
        <p:nvSpPr>
          <p:cNvPr id="3" name="內容版面配置區 2"/>
          <p:cNvSpPr>
            <a:spLocks noGrp="1"/>
          </p:cNvSpPr>
          <p:nvPr>
            <p:ph sz="half" idx="1"/>
          </p:nvPr>
        </p:nvSpPr>
        <p:spPr>
          <a:xfrm>
            <a:off x="685800" y="800100"/>
            <a:ext cx="4038600" cy="38290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6800" y="800100"/>
            <a:ext cx="4038600" cy="1857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6800" y="2771775"/>
            <a:ext cx="4038600" cy="1857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a:extLst>
              <a:ext uri="{FF2B5EF4-FFF2-40B4-BE49-F238E27FC236}">
                <a16:creationId xmlns:a16="http://schemas.microsoft.com/office/drawing/2014/main" id="{A1770150-137E-4011-8F05-AE33888DBC74}"/>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7" name="Rectangle 12">
            <a:extLst>
              <a:ext uri="{FF2B5EF4-FFF2-40B4-BE49-F238E27FC236}">
                <a16:creationId xmlns:a16="http://schemas.microsoft.com/office/drawing/2014/main" id="{8E12A7C8-A7ED-4F9F-A528-04DC996F54F7}"/>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8" name="Rectangle 13">
            <a:extLst>
              <a:ext uri="{FF2B5EF4-FFF2-40B4-BE49-F238E27FC236}">
                <a16:creationId xmlns:a16="http://schemas.microsoft.com/office/drawing/2014/main" id="{70FCEB43-85C4-4253-8D29-06DE258F9420}"/>
              </a:ext>
            </a:extLst>
          </p:cNvPr>
          <p:cNvSpPr>
            <a:spLocks noGrp="1" noChangeArrowheads="1"/>
          </p:cNvSpPr>
          <p:nvPr>
            <p:ph type="sldNum" sz="quarter" idx="12"/>
          </p:nvPr>
        </p:nvSpPr>
        <p:spPr>
          <a:ln/>
        </p:spPr>
        <p:txBody>
          <a:bodyPr/>
          <a:lstStyle>
            <a:lvl1pPr>
              <a:defRPr/>
            </a:lvl1pPr>
          </a:lstStyle>
          <a:p>
            <a:fld id="{0D007BC4-B656-4797-8C19-F22034B20051}" type="slidenum">
              <a:rPr lang="zh-TW" altLang="en-US"/>
              <a:pPr/>
              <a:t>‹#›</a:t>
            </a:fld>
            <a:endParaRPr lang="en-US" altLang="zh-TW"/>
          </a:p>
        </p:txBody>
      </p:sp>
    </p:spTree>
    <p:extLst>
      <p:ext uri="{BB962C8B-B14F-4D97-AF65-F5344CB8AC3E}">
        <p14:creationId xmlns:p14="http://schemas.microsoft.com/office/powerpoint/2010/main" val="29374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9" y="86917"/>
            <a:ext cx="8281987" cy="526256"/>
          </a:xfrm>
        </p:spPr>
        <p:txBody>
          <a:bodyPr/>
          <a:lstStyle/>
          <a:p>
            <a:r>
              <a:rPr lang="en-US"/>
              <a:t>Click to edit Master title style</a:t>
            </a:r>
          </a:p>
        </p:txBody>
      </p:sp>
      <p:sp>
        <p:nvSpPr>
          <p:cNvPr id="3" name="SmartArt Placeholder 2"/>
          <p:cNvSpPr>
            <a:spLocks noGrp="1"/>
          </p:cNvSpPr>
          <p:nvPr>
            <p:ph type="dgm" idx="1"/>
          </p:nvPr>
        </p:nvSpPr>
        <p:spPr>
          <a:xfrm>
            <a:off x="684214" y="844153"/>
            <a:ext cx="8270875" cy="3833813"/>
          </a:xfrm>
        </p:spPr>
        <p:txBody>
          <a:bodyPr/>
          <a:lstStyle/>
          <a:p>
            <a:endParaRPr lang="en-US"/>
          </a:p>
        </p:txBody>
      </p:sp>
      <p:sp>
        <p:nvSpPr>
          <p:cNvPr id="4" name="Footer Placeholder 3"/>
          <p:cNvSpPr>
            <a:spLocks noGrp="1"/>
          </p:cNvSpPr>
          <p:nvPr>
            <p:ph type="ftr" sz="quarter" idx="10"/>
          </p:nvPr>
        </p:nvSpPr>
        <p:spPr>
          <a:xfrm>
            <a:off x="1042989" y="4786314"/>
            <a:ext cx="7272337" cy="269081"/>
          </a:xfrm>
        </p:spPr>
        <p:txBody>
          <a:bodyPr/>
          <a:lstStyle>
            <a:lvl1pPr>
              <a:defRPr/>
            </a:lvl1pPr>
          </a:lstStyle>
          <a:p>
            <a:r>
              <a:rPr lang="en-US"/>
              <a:t>Copyright © 2019, Elsevier Inc. All rights reserved.</a:t>
            </a:r>
            <a:endParaRPr lang="en-AU" dirty="0"/>
          </a:p>
        </p:txBody>
      </p:sp>
    </p:spTree>
    <p:extLst>
      <p:ext uri="{BB962C8B-B14F-4D97-AF65-F5344CB8AC3E}">
        <p14:creationId xmlns:p14="http://schemas.microsoft.com/office/powerpoint/2010/main" val="1287259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endParaRPr lang="zh-TW" altLang="en-US" dirty="0"/>
          </a:p>
        </p:txBody>
      </p:sp>
      <p:sp>
        <p:nvSpPr>
          <p:cNvPr id="3" name="內容版面配置區 2"/>
          <p:cNvSpPr>
            <a:spLocks noGrp="1"/>
          </p:cNvSpPr>
          <p:nvPr>
            <p:ph idx="1"/>
          </p:nvPr>
        </p:nvSpPr>
        <p:spPr/>
        <p:txBody>
          <a:bodyPr/>
          <a:lstStyle>
            <a:lvl3pPr>
              <a:defRPr sz="2000">
                <a:latin typeface="Calibri" pitchFamily="34" charset="0"/>
                <a:ea typeface="標楷體" pitchFamily="65" charset="-120"/>
                <a:cs typeface="Calibri" pitchFamily="34" charset="0"/>
              </a:defRPr>
            </a:lvl3pPr>
            <a:lvl4pPr>
              <a:defRPr sz="1800">
                <a:latin typeface="Calibri" pitchFamily="34" charset="0"/>
                <a:ea typeface="標楷體" pitchFamily="65" charset="-120"/>
                <a:cs typeface="Calibri" pitchFamily="34" charset="0"/>
              </a:defRPr>
            </a:lvl4pPr>
            <a:lvl5pPr>
              <a:defRPr sz="1600">
                <a:latin typeface="Calibri" pitchFamily="34" charset="0"/>
                <a:ea typeface="標楷體" pitchFamily="65" charset="-120"/>
                <a:cs typeface="Calibri" pitchFamily="34" charset="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4"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1362954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8"/>
            <a:ext cx="7772400" cy="1021556"/>
          </a:xfrm>
        </p:spPr>
        <p:txBody>
          <a:bodyPr anchor="t"/>
          <a:lstStyle>
            <a:lvl1pPr algn="l">
              <a:defRPr sz="3200" b="1" cap="all"/>
            </a:lvl1pPr>
          </a:lstStyle>
          <a:p>
            <a:r>
              <a:rPr lang="en-US" altLang="zh-TW" dirty="0"/>
              <a:t>Click to edit Master title style</a:t>
            </a:r>
            <a:endParaRPr lang="zh-TW" altLang="en-US" dirty="0"/>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800"/>
            </a:lvl1pPr>
            <a:lvl2pPr marL="342883" indent="0">
              <a:buNone/>
              <a:defRPr sz="1351"/>
            </a:lvl2pPr>
            <a:lvl3pPr marL="685766" indent="0">
              <a:buNone/>
              <a:defRPr sz="1200"/>
            </a:lvl3pPr>
            <a:lvl4pPr marL="1028648" indent="0">
              <a:buNone/>
              <a:defRPr sz="1051"/>
            </a:lvl4pPr>
            <a:lvl5pPr marL="1371532" indent="0">
              <a:buNone/>
              <a:defRPr sz="1051"/>
            </a:lvl5pPr>
            <a:lvl6pPr marL="1714415" indent="0">
              <a:buNone/>
              <a:defRPr sz="1051"/>
            </a:lvl6pPr>
            <a:lvl7pPr marL="2057297" indent="0">
              <a:buNone/>
              <a:defRPr sz="1051"/>
            </a:lvl7pPr>
            <a:lvl8pPr marL="2400180" indent="0">
              <a:buNone/>
              <a:defRPr sz="1051"/>
            </a:lvl8pPr>
            <a:lvl9pPr marL="2743063" indent="0">
              <a:buNone/>
              <a:defRPr sz="1051"/>
            </a:lvl9pPr>
          </a:lstStyle>
          <a:p>
            <a:pPr lvl="0"/>
            <a:r>
              <a:rPr lang="en-US" altLang="zh-TW" dirty="0"/>
              <a:t>Click to edit Master text styles</a:t>
            </a:r>
          </a:p>
        </p:txBody>
      </p:sp>
      <p:sp>
        <p:nvSpPr>
          <p:cNvPr id="4"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3613482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Click to edit Master title style</a:t>
            </a:r>
            <a:endParaRPr lang="zh-TW" altLang="en-US" dirty="0"/>
          </a:p>
        </p:txBody>
      </p:sp>
      <p:sp>
        <p:nvSpPr>
          <p:cNvPr id="3" name="內容版面配置區 2"/>
          <p:cNvSpPr>
            <a:spLocks noGrp="1"/>
          </p:cNvSpPr>
          <p:nvPr>
            <p:ph sz="half" idx="1"/>
          </p:nvPr>
        </p:nvSpPr>
        <p:spPr>
          <a:xfrm>
            <a:off x="457200" y="844153"/>
            <a:ext cx="4038600" cy="3170774"/>
          </a:xfrm>
        </p:spPr>
        <p:txBody>
          <a:bodyPr/>
          <a:lstStyle>
            <a:lvl1pPr>
              <a:defRPr sz="2800"/>
            </a:lvl1pPr>
            <a:lvl2pPr>
              <a:defRPr sz="2400"/>
            </a:lvl2pPr>
            <a:lvl3pPr>
              <a:defRPr sz="1800"/>
            </a:lvl3pPr>
            <a:lvl4pPr>
              <a:defRPr sz="1600"/>
            </a:lvl4pPr>
            <a:lvl5pPr>
              <a:defRPr sz="1600"/>
            </a:lvl5pPr>
            <a:lvl6pPr>
              <a:defRPr sz="1351"/>
            </a:lvl6pPr>
            <a:lvl7pPr>
              <a:defRPr sz="1351"/>
            </a:lvl7pPr>
            <a:lvl8pPr>
              <a:defRPr sz="1351"/>
            </a:lvl8pPr>
            <a:lvl9pPr>
              <a:defRPr sz="1351"/>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4" name="內容版面配置區 3"/>
          <p:cNvSpPr>
            <a:spLocks noGrp="1"/>
          </p:cNvSpPr>
          <p:nvPr>
            <p:ph sz="half" idx="2"/>
          </p:nvPr>
        </p:nvSpPr>
        <p:spPr>
          <a:xfrm>
            <a:off x="4648200" y="844153"/>
            <a:ext cx="4038600" cy="3170774"/>
          </a:xfrm>
        </p:spPr>
        <p:txBody>
          <a:bodyPr/>
          <a:lstStyle>
            <a:lvl1pPr>
              <a:defRPr sz="2800"/>
            </a:lvl1pPr>
            <a:lvl2pPr>
              <a:defRPr sz="2400"/>
            </a:lvl2pPr>
            <a:lvl3pPr>
              <a:defRPr sz="1800"/>
            </a:lvl3pPr>
            <a:lvl4pPr>
              <a:defRPr sz="1600"/>
            </a:lvl4pPr>
            <a:lvl5pPr>
              <a:defRPr sz="1600"/>
            </a:lvl5pPr>
            <a:lvl6pPr>
              <a:defRPr sz="1351"/>
            </a:lvl6pPr>
            <a:lvl7pPr>
              <a:defRPr sz="1351"/>
            </a:lvl7pPr>
            <a:lvl8pPr>
              <a:defRPr sz="1351"/>
            </a:lvl8pPr>
            <a:lvl9pPr>
              <a:defRPr sz="1351"/>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5"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3536331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2" y="951580"/>
            <a:ext cx="4040188" cy="479822"/>
          </a:xfrm>
        </p:spPr>
        <p:txBody>
          <a:bodyPr anchor="b"/>
          <a:lstStyle>
            <a:lvl1pPr marL="0" indent="0">
              <a:buNone/>
              <a:defRPr sz="2000" b="1"/>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ltLang="zh-TW"/>
              <a:t>Click to edit Master text styles</a:t>
            </a:r>
          </a:p>
        </p:txBody>
      </p:sp>
      <p:sp>
        <p:nvSpPr>
          <p:cNvPr id="4" name="內容版面配置區 3"/>
          <p:cNvSpPr>
            <a:spLocks noGrp="1"/>
          </p:cNvSpPr>
          <p:nvPr>
            <p:ph sz="half" idx="2"/>
          </p:nvPr>
        </p:nvSpPr>
        <p:spPr>
          <a:xfrm>
            <a:off x="457202" y="1431401"/>
            <a:ext cx="4040188" cy="2963466"/>
          </a:xfrm>
        </p:spPr>
        <p:txBody>
          <a:bodyPr/>
          <a:lstStyle>
            <a:lvl1pPr>
              <a:defRPr sz="2000"/>
            </a:lvl1pPr>
            <a:lvl2pPr>
              <a:defRPr sz="1600"/>
            </a:lvl2pPr>
            <a:lvl3pPr>
              <a:defRPr sz="1400"/>
            </a:lvl3pPr>
            <a:lvl4pPr>
              <a:defRPr sz="1400"/>
            </a:lvl4pPr>
            <a:lvl5pPr>
              <a:defRPr sz="1400"/>
            </a:lvl5pPr>
            <a:lvl6pPr>
              <a:defRPr sz="1200"/>
            </a:lvl6pPr>
            <a:lvl7pPr>
              <a:defRPr sz="1200"/>
            </a:lvl7pPr>
            <a:lvl8pPr>
              <a:defRPr sz="1200"/>
            </a:lvl8pPr>
            <a:lvl9pPr>
              <a:defRPr sz="1200"/>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5" name="文字版面配置區 4"/>
          <p:cNvSpPr>
            <a:spLocks noGrp="1"/>
          </p:cNvSpPr>
          <p:nvPr>
            <p:ph type="body" sz="quarter" idx="3"/>
          </p:nvPr>
        </p:nvSpPr>
        <p:spPr>
          <a:xfrm>
            <a:off x="4645030" y="951580"/>
            <a:ext cx="4041775" cy="479822"/>
          </a:xfrm>
        </p:spPr>
        <p:txBody>
          <a:bodyPr anchor="b"/>
          <a:lstStyle>
            <a:lvl1pPr marL="0" indent="0">
              <a:buNone/>
              <a:defRPr sz="2000" b="1"/>
            </a:lvl1pPr>
            <a:lvl2pPr marL="342883" indent="0">
              <a:buNone/>
              <a:defRPr sz="1500" b="1"/>
            </a:lvl2pPr>
            <a:lvl3pPr marL="685766" indent="0">
              <a:buNone/>
              <a:defRPr sz="1351" b="1"/>
            </a:lvl3pPr>
            <a:lvl4pPr marL="1028648"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3" indent="0">
              <a:buNone/>
              <a:defRPr sz="1200" b="1"/>
            </a:lvl9pPr>
          </a:lstStyle>
          <a:p>
            <a:pPr lvl="0"/>
            <a:r>
              <a:rPr lang="en-US" altLang="zh-TW"/>
              <a:t>Click to edit Master text styles</a:t>
            </a:r>
          </a:p>
        </p:txBody>
      </p:sp>
      <p:sp>
        <p:nvSpPr>
          <p:cNvPr id="6" name="內容版面配置區 5"/>
          <p:cNvSpPr>
            <a:spLocks noGrp="1"/>
          </p:cNvSpPr>
          <p:nvPr>
            <p:ph sz="quarter" idx="4"/>
          </p:nvPr>
        </p:nvSpPr>
        <p:spPr>
          <a:xfrm>
            <a:off x="4645030" y="1431401"/>
            <a:ext cx="4041775" cy="2963466"/>
          </a:xfrm>
        </p:spPr>
        <p:txBody>
          <a:bodyPr/>
          <a:lstStyle>
            <a:lvl1pPr>
              <a:defRPr sz="2000"/>
            </a:lvl1pPr>
            <a:lvl2pPr>
              <a:defRPr sz="1600"/>
            </a:lvl2pPr>
            <a:lvl3pPr>
              <a:defRPr sz="1400"/>
            </a:lvl3pPr>
            <a:lvl4pPr>
              <a:defRPr sz="1400"/>
            </a:lvl4pPr>
            <a:lvl5pPr>
              <a:defRPr sz="14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
        <p:nvSpPr>
          <p:cNvPr id="8" name="標題 1"/>
          <p:cNvSpPr>
            <a:spLocks noGrp="1"/>
          </p:cNvSpPr>
          <p:nvPr>
            <p:ph type="title"/>
          </p:nvPr>
        </p:nvSpPr>
        <p:spPr>
          <a:xfrm>
            <a:off x="468316" y="108350"/>
            <a:ext cx="8207375" cy="519113"/>
          </a:xfrm>
        </p:spPr>
        <p:txBody>
          <a:bodyPr/>
          <a:lstStyle/>
          <a:p>
            <a:r>
              <a:rPr lang="en-US" altLang="zh-TW" dirty="0"/>
              <a:t>Click to edit Master title style</a:t>
            </a:r>
            <a:endParaRPr lang="zh-TW" altLang="en-US" dirty="0"/>
          </a:p>
        </p:txBody>
      </p:sp>
    </p:spTree>
    <p:extLst>
      <p:ext uri="{BB962C8B-B14F-4D97-AF65-F5344CB8AC3E}">
        <p14:creationId xmlns:p14="http://schemas.microsoft.com/office/powerpoint/2010/main" val="2671472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7"/>
            <a:ext cx="7772400" cy="1021556"/>
          </a:xfrm>
        </p:spPr>
        <p:txBody>
          <a:bodyPr anchor="t"/>
          <a:lstStyle>
            <a:lvl1pPr algn="l">
              <a:defRPr sz="3200" b="1" cap="all"/>
            </a:lvl1pPr>
          </a:lstStyle>
          <a:p>
            <a:r>
              <a:rPr lang="en-US" altLang="zh-TW" dirty="0"/>
              <a:t>Click to edit Master title style</a:t>
            </a:r>
            <a:endParaRPr lang="zh-TW" altLang="en-US" dirty="0"/>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8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dirty="0"/>
              <a:t>Click to edit Master text styles</a:t>
            </a:r>
          </a:p>
        </p:txBody>
      </p:sp>
      <p:sp>
        <p:nvSpPr>
          <p:cNvPr id="4"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endParaRPr lang="zh-TW" altLang="en-US"/>
          </a:p>
        </p:txBody>
      </p:sp>
      <p:sp>
        <p:nvSpPr>
          <p:cNvPr id="3"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3704151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1193147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5" y="204787"/>
            <a:ext cx="3008313" cy="871538"/>
          </a:xfrm>
        </p:spPr>
        <p:txBody>
          <a:bodyPr anchor="b"/>
          <a:lstStyle>
            <a:lvl1pPr algn="l">
              <a:defRPr sz="1500" b="1"/>
            </a:lvl1pPr>
          </a:lstStyle>
          <a:p>
            <a:r>
              <a:rPr lang="en-US" altLang="zh-TW"/>
              <a:t>Click to edit Master title style</a:t>
            </a:r>
            <a:endParaRPr lang="zh-TW" altLang="en-US"/>
          </a:p>
        </p:txBody>
      </p:sp>
      <p:sp>
        <p:nvSpPr>
          <p:cNvPr id="3" name="內容版面配置區 2"/>
          <p:cNvSpPr>
            <a:spLocks noGrp="1"/>
          </p:cNvSpPr>
          <p:nvPr>
            <p:ph idx="1"/>
          </p:nvPr>
        </p:nvSpPr>
        <p:spPr>
          <a:xfrm>
            <a:off x="3575051" y="204792"/>
            <a:ext cx="5111751"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文字版面配置區 3"/>
          <p:cNvSpPr>
            <a:spLocks noGrp="1"/>
          </p:cNvSpPr>
          <p:nvPr>
            <p:ph type="body" sz="half" idx="2"/>
          </p:nvPr>
        </p:nvSpPr>
        <p:spPr>
          <a:xfrm>
            <a:off x="457205" y="1076328"/>
            <a:ext cx="3008313" cy="3518297"/>
          </a:xfrm>
        </p:spPr>
        <p:txBody>
          <a:bodyPr/>
          <a:lstStyle>
            <a:lvl1pPr marL="0" indent="0">
              <a:buNone/>
              <a:defRPr sz="1051"/>
            </a:lvl1pPr>
            <a:lvl2pPr marL="342883" indent="0">
              <a:buNone/>
              <a:defRPr sz="900"/>
            </a:lvl2pPr>
            <a:lvl3pPr marL="685766" indent="0">
              <a:buNone/>
              <a:defRPr sz="751"/>
            </a:lvl3pPr>
            <a:lvl4pPr marL="1028648"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3" indent="0">
              <a:buNone/>
              <a:defRPr sz="675"/>
            </a:lvl9pPr>
          </a:lstStyle>
          <a:p>
            <a:pPr lvl="0"/>
            <a:r>
              <a:rPr lang="en-US" altLang="zh-TW"/>
              <a:t>Click to edit Master text styles</a:t>
            </a:r>
          </a:p>
        </p:txBody>
      </p:sp>
      <p:sp>
        <p:nvSpPr>
          <p:cNvPr id="5"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1817371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1"/>
            <a:ext cx="5486400" cy="425054"/>
          </a:xfrm>
        </p:spPr>
        <p:txBody>
          <a:bodyPr anchor="b"/>
          <a:lstStyle>
            <a:lvl1pPr algn="l">
              <a:defRPr sz="1500" b="1"/>
            </a:lvl1pPr>
          </a:lstStyle>
          <a:p>
            <a:r>
              <a:rPr lang="en-US" altLang="zh-TW"/>
              <a:t>Click to edit Master title style</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2400"/>
            </a:lvl1pPr>
            <a:lvl2pPr marL="342883" indent="0">
              <a:buNone/>
              <a:defRPr sz="2100"/>
            </a:lvl2pPr>
            <a:lvl3pPr marL="685766" indent="0">
              <a:buNone/>
              <a:defRPr sz="1800"/>
            </a:lvl3pPr>
            <a:lvl4pPr marL="1028648"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3" indent="0">
              <a:buNone/>
              <a:defRPr sz="1500"/>
            </a:lvl9pPr>
          </a:lstStyle>
          <a:p>
            <a:pPr lvl="0"/>
            <a:r>
              <a:rPr lang="en-US" altLang="zh-TW" noProof="0"/>
              <a:t>Click icon to add picture</a:t>
            </a:r>
            <a:endParaRPr lang="zh-TW" altLang="en-US" noProof="0"/>
          </a:p>
        </p:txBody>
      </p:sp>
      <p:sp>
        <p:nvSpPr>
          <p:cNvPr id="4" name="文字版面配置區 3"/>
          <p:cNvSpPr>
            <a:spLocks noGrp="1"/>
          </p:cNvSpPr>
          <p:nvPr>
            <p:ph type="body" sz="half" idx="2"/>
          </p:nvPr>
        </p:nvSpPr>
        <p:spPr>
          <a:xfrm>
            <a:off x="1792288" y="4025506"/>
            <a:ext cx="5486400" cy="603647"/>
          </a:xfrm>
        </p:spPr>
        <p:txBody>
          <a:bodyPr/>
          <a:lstStyle>
            <a:lvl1pPr marL="0" indent="0">
              <a:buNone/>
              <a:defRPr sz="1051"/>
            </a:lvl1pPr>
            <a:lvl2pPr marL="342883" indent="0">
              <a:buNone/>
              <a:defRPr sz="900"/>
            </a:lvl2pPr>
            <a:lvl3pPr marL="685766" indent="0">
              <a:buNone/>
              <a:defRPr sz="751"/>
            </a:lvl3pPr>
            <a:lvl4pPr marL="1028648"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3" indent="0">
              <a:buNone/>
              <a:defRPr sz="675"/>
            </a:lvl9pPr>
          </a:lstStyle>
          <a:p>
            <a:pPr lvl="0"/>
            <a:r>
              <a:rPr lang="en-US" altLang="zh-TW"/>
              <a:t>Click to edit Master text styles</a:t>
            </a:r>
          </a:p>
        </p:txBody>
      </p:sp>
      <p:sp>
        <p:nvSpPr>
          <p:cNvPr id="5"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1424935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endParaRPr lang="zh-TW" altLang="en-US"/>
          </a:p>
        </p:txBody>
      </p:sp>
      <p:sp>
        <p:nvSpPr>
          <p:cNvPr id="3" name="直排文字版面配置區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11110199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4"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35876866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457200" y="54771"/>
            <a:ext cx="8229600" cy="127516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3"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2669530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標題及表格">
    <p:spTree>
      <p:nvGrpSpPr>
        <p:cNvPr id="1" name=""/>
        <p:cNvGrpSpPr/>
        <p:nvPr/>
      </p:nvGrpSpPr>
      <p:grpSpPr>
        <a:xfrm>
          <a:off x="0" y="0"/>
          <a:ext cx="0" cy="0"/>
          <a:chOff x="0" y="0"/>
          <a:chExt cx="0" cy="0"/>
        </a:xfrm>
      </p:grpSpPr>
      <p:sp>
        <p:nvSpPr>
          <p:cNvPr id="3" name="表格版面配置區 2"/>
          <p:cNvSpPr>
            <a:spLocks noGrp="1"/>
          </p:cNvSpPr>
          <p:nvPr>
            <p:ph type="tbl" idx="1"/>
          </p:nvPr>
        </p:nvSpPr>
        <p:spPr>
          <a:xfrm>
            <a:off x="457200" y="844157"/>
            <a:ext cx="8229600" cy="485775"/>
          </a:xfrm>
        </p:spPr>
        <p:txBody>
          <a:bodyPr/>
          <a:lstStyle/>
          <a:p>
            <a:pPr lvl="0"/>
            <a:r>
              <a:rPr lang="en-US" altLang="zh-TW" noProof="0"/>
              <a:t>Click icon to add table</a:t>
            </a:r>
            <a:endParaRPr lang="zh-TW" altLang="en-US" noProof="0"/>
          </a:p>
        </p:txBody>
      </p:sp>
      <p:sp>
        <p:nvSpPr>
          <p:cNvPr id="4"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38258041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24"/>
            <a:ext cx="7772400" cy="1102519"/>
          </a:xfrm>
        </p:spPr>
        <p:txBody>
          <a:bodyPr/>
          <a:lstStyle>
            <a:lvl1pPr algn="ctr">
              <a:defRPr sz="4000"/>
            </a:lvl1pPr>
          </a:lstStyle>
          <a:p>
            <a:r>
              <a:rPr lang="en-US" altLang="zh-TW"/>
              <a:t>Click to edit Master title style</a:t>
            </a:r>
            <a:endParaRPr lang="zh-TW" altLang="en-US"/>
          </a:p>
        </p:txBody>
      </p:sp>
      <p:sp>
        <p:nvSpPr>
          <p:cNvPr id="3" name="副標題 2"/>
          <p:cNvSpPr>
            <a:spLocks noGrp="1"/>
          </p:cNvSpPr>
          <p:nvPr>
            <p:ph type="subTitle" idx="1"/>
          </p:nvPr>
        </p:nvSpPr>
        <p:spPr>
          <a:xfrm>
            <a:off x="1371600" y="2914650"/>
            <a:ext cx="6400800" cy="1314450"/>
          </a:xfrm>
        </p:spPr>
        <p:txBody>
          <a:bodyPr/>
          <a:lstStyle>
            <a:lvl1pPr marL="0" indent="0" algn="ctr">
              <a:buNone/>
              <a:defRPr/>
            </a:lvl1pPr>
            <a:lvl2pPr marL="342883" indent="0" algn="ctr">
              <a:buNone/>
              <a:defRPr/>
            </a:lvl2pPr>
            <a:lvl3pPr marL="685766" indent="0" algn="ctr">
              <a:buNone/>
              <a:defRPr/>
            </a:lvl3pPr>
            <a:lvl4pPr marL="1028648" indent="0" algn="ctr">
              <a:buNone/>
              <a:defRPr/>
            </a:lvl4pPr>
            <a:lvl5pPr marL="1371532" indent="0" algn="ctr">
              <a:buNone/>
              <a:defRPr/>
            </a:lvl5pPr>
            <a:lvl6pPr marL="1714415" indent="0" algn="ctr">
              <a:buNone/>
              <a:defRPr/>
            </a:lvl6pPr>
            <a:lvl7pPr marL="2057297" indent="0" algn="ctr">
              <a:buNone/>
              <a:defRPr/>
            </a:lvl7pPr>
            <a:lvl8pPr marL="2400180" indent="0" algn="ctr">
              <a:buNone/>
              <a:defRPr/>
            </a:lvl8pPr>
            <a:lvl9pPr marL="2743063" indent="0" algn="ctr">
              <a:buNone/>
              <a:defRPr/>
            </a:lvl9pPr>
          </a:lstStyle>
          <a:p>
            <a:r>
              <a:rPr lang="en-US" altLang="zh-TW"/>
              <a:t>Click to edit Master subtitle style</a:t>
            </a:r>
            <a:endParaRPr lang="zh-TW" altLang="en-US"/>
          </a:p>
        </p:txBody>
      </p:sp>
      <p:sp>
        <p:nvSpPr>
          <p:cNvPr id="4" name="Rectangle 19"/>
          <p:cNvSpPr>
            <a:spLocks noGrp="1" noChangeArrowheads="1"/>
          </p:cNvSpPr>
          <p:nvPr>
            <p:ph type="sldNum" sz="quarter" idx="10"/>
          </p:nvPr>
        </p:nvSpPr>
        <p:spPr>
          <a:ln/>
        </p:spPr>
        <p:txBody>
          <a:bodyPr/>
          <a:lstStyle>
            <a:lvl1pPr>
              <a:defRPr/>
            </a:lvl1pPr>
          </a:lstStyle>
          <a:p>
            <a:fld id="{D9B6BDF2-6896-4B98-8776-C18582F63BA5}" type="slidenum">
              <a:rPr lang="zh-TW" altLang="en-US" smtClean="0"/>
              <a:pPr/>
              <a:t>‹#›</a:t>
            </a:fld>
            <a:endParaRPr lang="zh-TW" altLang="en-US"/>
          </a:p>
        </p:txBody>
      </p:sp>
    </p:spTree>
    <p:extLst>
      <p:ext uri="{BB962C8B-B14F-4D97-AF65-F5344CB8AC3E}">
        <p14:creationId xmlns:p14="http://schemas.microsoft.com/office/powerpoint/2010/main" val="1730512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371600" y="171450"/>
            <a:ext cx="7335838" cy="514350"/>
          </a:xfrm>
        </p:spPr>
        <p:txBody>
          <a:bodyPr/>
          <a:lstStyle/>
          <a:p>
            <a:r>
              <a:rPr lang="zh-TW" altLang="en-US"/>
              <a:t>按一下以編輯母片標題樣式</a:t>
            </a:r>
          </a:p>
        </p:txBody>
      </p:sp>
      <p:sp>
        <p:nvSpPr>
          <p:cNvPr id="3" name="內容版面配置區 2"/>
          <p:cNvSpPr>
            <a:spLocks noGrp="1"/>
          </p:cNvSpPr>
          <p:nvPr>
            <p:ph sz="half" idx="1"/>
          </p:nvPr>
        </p:nvSpPr>
        <p:spPr>
          <a:xfrm>
            <a:off x="685800" y="800100"/>
            <a:ext cx="4038600" cy="382905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6800" y="800100"/>
            <a:ext cx="4038600" cy="1857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6800" y="2771775"/>
            <a:ext cx="4038600" cy="18573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11">
            <a:extLst>
              <a:ext uri="{FF2B5EF4-FFF2-40B4-BE49-F238E27FC236}">
                <a16:creationId xmlns:a16="http://schemas.microsoft.com/office/drawing/2014/main" id="{A1770150-137E-4011-8F05-AE33888DBC74}"/>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7" name="Rectangle 12">
            <a:extLst>
              <a:ext uri="{FF2B5EF4-FFF2-40B4-BE49-F238E27FC236}">
                <a16:creationId xmlns:a16="http://schemas.microsoft.com/office/drawing/2014/main" id="{8E12A7C8-A7ED-4F9F-A528-04DC996F54F7}"/>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8" name="Rectangle 13">
            <a:extLst>
              <a:ext uri="{FF2B5EF4-FFF2-40B4-BE49-F238E27FC236}">
                <a16:creationId xmlns:a16="http://schemas.microsoft.com/office/drawing/2014/main" id="{70FCEB43-85C4-4253-8D29-06DE258F9420}"/>
              </a:ext>
            </a:extLst>
          </p:cNvPr>
          <p:cNvSpPr>
            <a:spLocks noGrp="1" noChangeArrowheads="1"/>
          </p:cNvSpPr>
          <p:nvPr>
            <p:ph type="sldNum" sz="quarter" idx="12"/>
          </p:nvPr>
        </p:nvSpPr>
        <p:spPr>
          <a:ln/>
        </p:spPr>
        <p:txBody>
          <a:bodyPr/>
          <a:lstStyle>
            <a:lvl1pPr>
              <a:defRPr/>
            </a:lvl1pPr>
          </a:lstStyle>
          <a:p>
            <a:fld id="{0D007BC4-B656-4797-8C19-F22034B20051}" type="slidenum">
              <a:rPr lang="zh-TW" altLang="en-US"/>
              <a:pPr/>
              <a:t>‹#›</a:t>
            </a:fld>
            <a:endParaRPr lang="en-US" altLang="zh-TW"/>
          </a:p>
        </p:txBody>
      </p:sp>
    </p:spTree>
    <p:extLst>
      <p:ext uri="{BB962C8B-B14F-4D97-AF65-F5344CB8AC3E}">
        <p14:creationId xmlns:p14="http://schemas.microsoft.com/office/powerpoint/2010/main" val="3198713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Click to edit Master title style</a:t>
            </a:r>
            <a:endParaRPr lang="zh-TW" altLang="en-US" dirty="0"/>
          </a:p>
        </p:txBody>
      </p:sp>
      <p:sp>
        <p:nvSpPr>
          <p:cNvPr id="3" name="內容版面配置區 2"/>
          <p:cNvSpPr>
            <a:spLocks noGrp="1"/>
          </p:cNvSpPr>
          <p:nvPr>
            <p:ph sz="half" idx="1"/>
          </p:nvPr>
        </p:nvSpPr>
        <p:spPr>
          <a:xfrm>
            <a:off x="457200" y="844152"/>
            <a:ext cx="4038600" cy="3170774"/>
          </a:xfrm>
        </p:spPr>
        <p:txBody>
          <a:bodyPr/>
          <a:lstStyle>
            <a:lvl1pPr>
              <a:defRPr sz="2800"/>
            </a:lvl1pPr>
            <a:lvl2pPr>
              <a:defRPr sz="2400"/>
            </a:lvl2pPr>
            <a:lvl3pPr>
              <a:defRPr sz="1800"/>
            </a:lvl3pPr>
            <a:lvl4pPr>
              <a:defRPr sz="1600"/>
            </a:lvl4pPr>
            <a:lvl5pPr>
              <a:defRPr sz="1600"/>
            </a:lvl5pPr>
            <a:lvl6pPr>
              <a:defRPr sz="1350"/>
            </a:lvl6pPr>
            <a:lvl7pPr>
              <a:defRPr sz="1350"/>
            </a:lvl7pPr>
            <a:lvl8pPr>
              <a:defRPr sz="1350"/>
            </a:lvl8pPr>
            <a:lvl9pPr>
              <a:defRPr sz="1350"/>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4" name="內容版面配置區 3"/>
          <p:cNvSpPr>
            <a:spLocks noGrp="1"/>
          </p:cNvSpPr>
          <p:nvPr>
            <p:ph sz="half" idx="2"/>
          </p:nvPr>
        </p:nvSpPr>
        <p:spPr>
          <a:xfrm>
            <a:off x="4648200" y="844152"/>
            <a:ext cx="4038600" cy="3170774"/>
          </a:xfrm>
        </p:spPr>
        <p:txBody>
          <a:bodyPr/>
          <a:lstStyle>
            <a:lvl1pPr>
              <a:defRPr sz="2800"/>
            </a:lvl1pPr>
            <a:lvl2pPr>
              <a:defRPr sz="2400"/>
            </a:lvl2pPr>
            <a:lvl3pPr>
              <a:defRPr sz="1800"/>
            </a:lvl3pPr>
            <a:lvl4pPr>
              <a:defRPr sz="1600"/>
            </a:lvl4pPr>
            <a:lvl5pPr>
              <a:defRPr sz="1600"/>
            </a:lvl5pPr>
            <a:lvl6pPr>
              <a:defRPr sz="1350"/>
            </a:lvl6pPr>
            <a:lvl7pPr>
              <a:defRPr sz="1350"/>
            </a:lvl7pPr>
            <a:lvl8pPr>
              <a:defRPr sz="1350"/>
            </a:lvl8pPr>
            <a:lvl9pPr>
              <a:defRPr sz="1350"/>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5"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9" y="86917"/>
            <a:ext cx="8281987" cy="526256"/>
          </a:xfrm>
        </p:spPr>
        <p:txBody>
          <a:bodyPr/>
          <a:lstStyle/>
          <a:p>
            <a:r>
              <a:rPr lang="en-US"/>
              <a:t>Click to edit Master title style</a:t>
            </a:r>
          </a:p>
        </p:txBody>
      </p:sp>
      <p:sp>
        <p:nvSpPr>
          <p:cNvPr id="3" name="SmartArt Placeholder 2"/>
          <p:cNvSpPr>
            <a:spLocks noGrp="1"/>
          </p:cNvSpPr>
          <p:nvPr>
            <p:ph type="dgm" idx="1"/>
          </p:nvPr>
        </p:nvSpPr>
        <p:spPr>
          <a:xfrm>
            <a:off x="684214" y="844153"/>
            <a:ext cx="8270875" cy="3833813"/>
          </a:xfrm>
        </p:spPr>
        <p:txBody>
          <a:bodyPr/>
          <a:lstStyle/>
          <a:p>
            <a:endParaRPr lang="en-US"/>
          </a:p>
        </p:txBody>
      </p:sp>
      <p:sp>
        <p:nvSpPr>
          <p:cNvPr id="4" name="Footer Placeholder 3"/>
          <p:cNvSpPr>
            <a:spLocks noGrp="1"/>
          </p:cNvSpPr>
          <p:nvPr>
            <p:ph type="ftr" sz="quarter" idx="10"/>
          </p:nvPr>
        </p:nvSpPr>
        <p:spPr>
          <a:xfrm>
            <a:off x="1042989" y="4786314"/>
            <a:ext cx="7272337" cy="269081"/>
          </a:xfrm>
        </p:spPr>
        <p:txBody>
          <a:bodyPr/>
          <a:lstStyle>
            <a:lvl1pPr>
              <a:defRPr/>
            </a:lvl1pPr>
          </a:lstStyle>
          <a:p>
            <a:r>
              <a:rPr lang="en-US"/>
              <a:t>Copyright © 2019, Elsevier Inc. All rights reserved.</a:t>
            </a:r>
            <a:endParaRPr lang="en-AU" dirty="0"/>
          </a:p>
        </p:txBody>
      </p:sp>
    </p:spTree>
    <p:extLst>
      <p:ext uri="{BB962C8B-B14F-4D97-AF65-F5344CB8AC3E}">
        <p14:creationId xmlns:p14="http://schemas.microsoft.com/office/powerpoint/2010/main" val="921987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57201" y="951580"/>
            <a:ext cx="4040188" cy="479822"/>
          </a:xfr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內容版面配置區 3"/>
          <p:cNvSpPr>
            <a:spLocks noGrp="1"/>
          </p:cNvSpPr>
          <p:nvPr>
            <p:ph sz="half" idx="2"/>
          </p:nvPr>
        </p:nvSpPr>
        <p:spPr>
          <a:xfrm>
            <a:off x="457201" y="1431401"/>
            <a:ext cx="4040188" cy="2963466"/>
          </a:xfrm>
        </p:spPr>
        <p:txBody>
          <a:bodyPr/>
          <a:lstStyle>
            <a:lvl1pPr>
              <a:defRPr sz="2000"/>
            </a:lvl1pPr>
            <a:lvl2pPr>
              <a:defRPr sz="1600"/>
            </a:lvl2pPr>
            <a:lvl3pPr>
              <a:defRPr sz="1400"/>
            </a:lvl3pPr>
            <a:lvl4pPr>
              <a:defRPr sz="1400"/>
            </a:lvl4pPr>
            <a:lvl5pPr>
              <a:defRPr sz="1400"/>
            </a:lvl5pPr>
            <a:lvl6pPr>
              <a:defRPr sz="1200"/>
            </a:lvl6pPr>
            <a:lvl7pPr>
              <a:defRPr sz="1200"/>
            </a:lvl7pPr>
            <a:lvl8pPr>
              <a:defRPr sz="1200"/>
            </a:lvl8pPr>
            <a:lvl9pPr>
              <a:defRPr sz="1200"/>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5" name="文字版面配置區 4"/>
          <p:cNvSpPr>
            <a:spLocks noGrp="1"/>
          </p:cNvSpPr>
          <p:nvPr>
            <p:ph type="body" sz="quarter" idx="3"/>
          </p:nvPr>
        </p:nvSpPr>
        <p:spPr>
          <a:xfrm>
            <a:off x="4645029" y="951580"/>
            <a:ext cx="4041775" cy="479822"/>
          </a:xfrm>
        </p:spPr>
        <p:txBody>
          <a:bodyPr anchor="b"/>
          <a:lstStyle>
            <a:lvl1pPr marL="0" indent="0">
              <a:buNone/>
              <a:defRPr sz="20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內容版面配置區 5"/>
          <p:cNvSpPr>
            <a:spLocks noGrp="1"/>
          </p:cNvSpPr>
          <p:nvPr>
            <p:ph sz="quarter" idx="4"/>
          </p:nvPr>
        </p:nvSpPr>
        <p:spPr>
          <a:xfrm>
            <a:off x="4645029" y="1431401"/>
            <a:ext cx="4041775" cy="2963466"/>
          </a:xfrm>
        </p:spPr>
        <p:txBody>
          <a:bodyPr/>
          <a:lstStyle>
            <a:lvl1pPr>
              <a:defRPr sz="2000"/>
            </a:lvl1pPr>
            <a:lvl2pPr>
              <a:defRPr sz="1600"/>
            </a:lvl2pPr>
            <a:lvl3pPr>
              <a:defRPr sz="1400"/>
            </a:lvl3pPr>
            <a:lvl4pPr>
              <a:defRPr sz="1400"/>
            </a:lvl4pPr>
            <a:lvl5pPr>
              <a:defRPr sz="14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
        <p:nvSpPr>
          <p:cNvPr id="8" name="標題 1"/>
          <p:cNvSpPr>
            <a:spLocks noGrp="1"/>
          </p:cNvSpPr>
          <p:nvPr>
            <p:ph type="title"/>
          </p:nvPr>
        </p:nvSpPr>
        <p:spPr>
          <a:xfrm>
            <a:off x="468315" y="108349"/>
            <a:ext cx="8207375" cy="519113"/>
          </a:xfrm>
        </p:spPr>
        <p:txBody>
          <a:bodyPr/>
          <a:lstStyle/>
          <a:p>
            <a:r>
              <a:rPr lang="en-US" altLang="zh-TW" dirty="0"/>
              <a:t>Click to edit Master title style</a:t>
            </a:r>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endParaRPr lang="zh-TW" altLang="en-US"/>
          </a:p>
        </p:txBody>
      </p:sp>
      <p:sp>
        <p:nvSpPr>
          <p:cNvPr id="3"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4" y="204787"/>
            <a:ext cx="3008313" cy="871538"/>
          </a:xfrm>
        </p:spPr>
        <p:txBody>
          <a:bodyPr anchor="b"/>
          <a:lstStyle>
            <a:lvl1pPr algn="l">
              <a:defRPr sz="1500" b="1"/>
            </a:lvl1pPr>
          </a:lstStyle>
          <a:p>
            <a:r>
              <a:rPr lang="en-US" altLang="zh-TW"/>
              <a:t>Click to edit Master title style</a:t>
            </a:r>
            <a:endParaRPr lang="zh-TW" altLang="en-US"/>
          </a:p>
        </p:txBody>
      </p:sp>
      <p:sp>
        <p:nvSpPr>
          <p:cNvPr id="3" name="內容版面配置區 2"/>
          <p:cNvSpPr>
            <a:spLocks noGrp="1"/>
          </p:cNvSpPr>
          <p:nvPr>
            <p:ph idx="1"/>
          </p:nvPr>
        </p:nvSpPr>
        <p:spPr>
          <a:xfrm>
            <a:off x="3575050" y="204791"/>
            <a:ext cx="5111751"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文字版面配置區 3"/>
          <p:cNvSpPr>
            <a:spLocks noGrp="1"/>
          </p:cNvSpPr>
          <p:nvPr>
            <p:ph type="body" sz="half" idx="2"/>
          </p:nvPr>
        </p:nvSpPr>
        <p:spPr>
          <a:xfrm>
            <a:off x="457204"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1500" b="1"/>
            </a:lvl1pPr>
          </a:lstStyle>
          <a:p>
            <a:r>
              <a:rPr lang="en-US" altLang="zh-TW"/>
              <a:t>Click to edit Master title style</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Click icon to add picture</a:t>
            </a:r>
            <a:endParaRPr lang="zh-TW" altLang="en-US" noProof="0"/>
          </a:p>
        </p:txBody>
      </p:sp>
      <p:sp>
        <p:nvSpPr>
          <p:cNvPr id="4" name="文字版面配置區 3"/>
          <p:cNvSpPr>
            <a:spLocks noGrp="1"/>
          </p:cNvSpPr>
          <p:nvPr>
            <p:ph type="body" sz="half" idx="2"/>
          </p:nvPr>
        </p:nvSpPr>
        <p:spPr>
          <a:xfrm>
            <a:off x="1792288" y="4025505"/>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endParaRPr lang="zh-TW" altLang="en-US"/>
          </a:p>
        </p:txBody>
      </p:sp>
      <p:sp>
        <p:nvSpPr>
          <p:cNvPr id="3" name="直排文字版面配置區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Rectangle 19"/>
          <p:cNvSpPr>
            <a:spLocks noGrp="1" noChangeArrowheads="1"/>
          </p:cNvSpPr>
          <p:nvPr>
            <p:ph type="sldNum" sz="quarter" idx="10"/>
          </p:nvPr>
        </p:nvSpPr>
        <p:spPr/>
        <p:txBody>
          <a:bodyPr/>
          <a:lstStyle>
            <a:lvl1pPr>
              <a:defRPr/>
            </a:lvl1pPr>
          </a:lstStyle>
          <a:p>
            <a:fld id="{D9B6BDF2-6896-4B98-8776-C18582F63BA5}"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2.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pn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3.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7"/>
          <p:cNvSpPr>
            <a:spLocks noGrp="1" noChangeArrowheads="1"/>
          </p:cNvSpPr>
          <p:nvPr>
            <p:ph type="title"/>
          </p:nvPr>
        </p:nvSpPr>
        <p:spPr bwMode="auto">
          <a:xfrm>
            <a:off x="969010" y="108585"/>
            <a:ext cx="7706995" cy="518795"/>
          </a:xfrm>
          <a:prstGeom prst="rect">
            <a:avLst/>
          </a:prstGeom>
          <a:noFill/>
          <a:ln w="9525">
            <a:noFill/>
            <a:miter lim="800000"/>
          </a:ln>
        </p:spPr>
        <p:txBody>
          <a:bodyPr vert="horz" wrap="square" lIns="91440" tIns="45720" rIns="91440" bIns="45720" numCol="1" anchor="ctr" anchorCtr="0" compatLnSpc="1"/>
          <a:lstStyle/>
          <a:p>
            <a:pPr lvl="0"/>
            <a:r>
              <a:rPr lang="zh-TW" altLang="en-US" dirty="0"/>
              <a:t>按一下以編輯母片標題樣式</a:t>
            </a:r>
          </a:p>
        </p:txBody>
      </p:sp>
      <p:sp>
        <p:nvSpPr>
          <p:cNvPr id="1028" name="Rectangle 18"/>
          <p:cNvSpPr>
            <a:spLocks noGrp="1" noChangeArrowheads="1"/>
          </p:cNvSpPr>
          <p:nvPr>
            <p:ph type="body" idx="1"/>
          </p:nvPr>
        </p:nvSpPr>
        <p:spPr bwMode="auto">
          <a:xfrm>
            <a:off x="457200" y="844153"/>
            <a:ext cx="8229600" cy="3671888"/>
          </a:xfrm>
          <a:prstGeom prst="rect">
            <a:avLst/>
          </a:prstGeom>
          <a:noFill/>
          <a:ln w="9525">
            <a:noFill/>
            <a:miter lim="800000"/>
          </a:ln>
        </p:spPr>
        <p:txBody>
          <a:bodyPr vert="horz" wrap="square" lIns="91440" tIns="45720" rIns="91440" bIns="45720" numCol="1" anchor="t" anchorCtr="0" compatLnSpc="1"/>
          <a:lstStyle/>
          <a:p>
            <a:pPr lvl="0"/>
            <a:r>
              <a:rPr lang="zh-TW" altLang="en-US" dirty="0"/>
              <a:t>按一下以編輯母片</a:t>
            </a:r>
          </a:p>
          <a:p>
            <a:pPr lvl="1"/>
            <a:r>
              <a:rPr lang="zh-TW" altLang="en-US" dirty="0"/>
              <a:t>按一下以編輯母片</a:t>
            </a:r>
          </a:p>
          <a:p>
            <a:pPr lvl="1"/>
            <a:endParaRPr lang="zh-TW" altLang="en-US" dirty="0"/>
          </a:p>
          <a:p>
            <a:pPr lvl="0"/>
            <a:endParaRPr lang="en-US" altLang="zh-TW" dirty="0"/>
          </a:p>
        </p:txBody>
      </p:sp>
      <p:pic>
        <p:nvPicPr>
          <p:cNvPr id="1029" name="Picture 25" descr="name"/>
          <p:cNvPicPr>
            <a:picLocks noChangeAspect="1" noChangeArrowheads="1"/>
          </p:cNvPicPr>
          <p:nvPr/>
        </p:nvPicPr>
        <p:blipFill>
          <a:blip r:embed="rId17" cstate="print"/>
          <a:srcRect/>
          <a:stretch>
            <a:fillRect/>
          </a:stretch>
        </p:blipFill>
        <p:spPr bwMode="auto">
          <a:xfrm>
            <a:off x="2" y="4768455"/>
            <a:ext cx="3833813" cy="148828"/>
          </a:xfrm>
          <a:prstGeom prst="rect">
            <a:avLst/>
          </a:prstGeom>
          <a:noFill/>
          <a:ln w="9525">
            <a:noFill/>
            <a:miter lim="800000"/>
            <a:headEnd/>
            <a:tailEnd/>
          </a:ln>
        </p:spPr>
      </p:pic>
      <p:sp>
        <p:nvSpPr>
          <p:cNvPr id="8" name="矩形 7"/>
          <p:cNvSpPr/>
          <p:nvPr/>
        </p:nvSpPr>
        <p:spPr>
          <a:xfrm>
            <a:off x="569246" y="4936332"/>
            <a:ext cx="2731837" cy="230832"/>
          </a:xfrm>
          <a:prstGeom prst="rect">
            <a:avLst/>
          </a:prstGeom>
        </p:spPr>
        <p:txBody>
          <a:bodyPr wrap="none">
            <a:spAutoFit/>
          </a:bodyPr>
          <a:lstStyle/>
          <a:p>
            <a:pPr algn="ctr">
              <a:defRPr/>
            </a:pPr>
            <a:r>
              <a:rPr lang="en-US" sz="900" b="1" dirty="0">
                <a:solidFill>
                  <a:schemeClr val="bg1"/>
                </a:solidFill>
                <a:latin typeface="Arial" panose="020B0604020202090204" pitchFamily="34" charset="0"/>
                <a:ea typeface="新細明體" panose="02020500000000000000" pitchFamily="18" charset="-120"/>
                <a:cs typeface="Arial" panose="020B0604020202090204" pitchFamily="34" charset="0"/>
              </a:rPr>
              <a:t>National Tsing Hua University ® copyright OIA</a:t>
            </a:r>
            <a:endParaRPr lang="zh-TW" altLang="en-US" sz="900" b="1" dirty="0">
              <a:solidFill>
                <a:schemeClr val="bg1"/>
              </a:solidFill>
              <a:latin typeface="Arial" panose="020B0604020202090204" pitchFamily="34" charset="0"/>
              <a:ea typeface="新細明體" panose="02020500000000000000" pitchFamily="18" charset="-120"/>
              <a:cs typeface="Arial" panose="020B0604020202090204" pitchFamily="34" charset="0"/>
            </a:endParaRPr>
          </a:p>
        </p:txBody>
      </p:sp>
      <p:sp>
        <p:nvSpPr>
          <p:cNvPr id="4105" name="Rectangle 9"/>
          <p:cNvSpPr>
            <a:spLocks noChangeArrowheads="1"/>
          </p:cNvSpPr>
          <p:nvPr/>
        </p:nvSpPr>
        <p:spPr bwMode="auto">
          <a:xfrm>
            <a:off x="0" y="681041"/>
            <a:ext cx="9144000" cy="108347"/>
          </a:xfrm>
          <a:prstGeom prst="rect">
            <a:avLst/>
          </a:prstGeom>
          <a:solidFill>
            <a:srgbClr val="633869"/>
          </a:solidFill>
          <a:ln w="15875">
            <a:noFill/>
            <a:miter lim="800000"/>
          </a:ln>
          <a:effectLst/>
        </p:spPr>
        <p:txBody>
          <a:bodyPr wrap="none" anchor="ctr"/>
          <a:lstStyle/>
          <a:p>
            <a:pPr>
              <a:defRPr/>
            </a:pPr>
            <a:endParaRPr lang="zh-TW" altLang="en-US" sz="1350">
              <a:ea typeface="新細明體" panose="02020500000000000000" pitchFamily="18" charset="-120"/>
            </a:endParaRPr>
          </a:p>
        </p:txBody>
      </p:sp>
      <p:sp>
        <p:nvSpPr>
          <p:cNvPr id="4106" name="Rectangle 10"/>
          <p:cNvSpPr>
            <a:spLocks noChangeArrowheads="1"/>
          </p:cNvSpPr>
          <p:nvPr userDrawn="1"/>
        </p:nvSpPr>
        <p:spPr bwMode="auto">
          <a:xfrm>
            <a:off x="0" y="4624387"/>
            <a:ext cx="9144000" cy="539354"/>
          </a:xfrm>
          <a:prstGeom prst="rect">
            <a:avLst/>
          </a:prstGeom>
          <a:solidFill>
            <a:srgbClr val="633869"/>
          </a:solidFill>
          <a:ln w="15875">
            <a:noFill/>
            <a:miter lim="800000"/>
          </a:ln>
          <a:effectLst/>
        </p:spPr>
        <p:txBody>
          <a:bodyPr wrap="none" anchor="ctr"/>
          <a:lstStyle/>
          <a:p>
            <a:pPr>
              <a:defRPr/>
            </a:pPr>
            <a:endParaRPr lang="zh-TW" altLang="en-US" sz="1350">
              <a:ea typeface="新細明體" panose="02020500000000000000" pitchFamily="18" charset="-120"/>
            </a:endParaRPr>
          </a:p>
        </p:txBody>
      </p:sp>
      <p:sp>
        <p:nvSpPr>
          <p:cNvPr id="1043" name="Rectangle 19"/>
          <p:cNvSpPr>
            <a:spLocks noGrp="1" noChangeArrowheads="1"/>
          </p:cNvSpPr>
          <p:nvPr>
            <p:ph type="sldNum" sz="quarter" idx="4"/>
          </p:nvPr>
        </p:nvSpPr>
        <p:spPr bwMode="auto">
          <a:xfrm>
            <a:off x="6831013" y="4893471"/>
            <a:ext cx="2133600" cy="254794"/>
          </a:xfrm>
          <a:prstGeom prst="rect">
            <a:avLst/>
          </a:prstGeom>
          <a:noFill/>
          <a:ln w="9525">
            <a:noFill/>
            <a:miter lim="800000"/>
          </a:ln>
          <a:effectLst/>
        </p:spPr>
        <p:txBody>
          <a:bodyPr vert="horz" wrap="square" lIns="91440" tIns="45720" rIns="91440" bIns="45720" numCol="1" anchor="t" anchorCtr="0" compatLnSpc="1"/>
          <a:lstStyle>
            <a:lvl1pPr algn="r">
              <a:defRPr sz="900">
                <a:solidFill>
                  <a:schemeClr val="bg1"/>
                </a:solidFill>
                <a:latin typeface="Arial" panose="020B0604020202090204" pitchFamily="34" charset="0"/>
                <a:ea typeface="新細明體" panose="02020500000000000000" pitchFamily="18" charset="-120"/>
              </a:defRPr>
            </a:lvl1pPr>
          </a:lstStyle>
          <a:p>
            <a:fld id="{D9B6BDF2-6896-4B98-8776-C18582F63BA5}" type="slidenum">
              <a:rPr lang="zh-TW" altLang="en-US" smtClean="0"/>
              <a:t>‹#›</a:t>
            </a:fld>
            <a:endParaRPr lang="zh-TW" altLang="en-US"/>
          </a:p>
        </p:txBody>
      </p:sp>
      <p:pic>
        <p:nvPicPr>
          <p:cNvPr id="7" name="圖片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5060" y="96457"/>
            <a:ext cx="888965" cy="518914"/>
          </a:xfrm>
          <a:prstGeom prst="rect">
            <a:avLst/>
          </a:prstGeom>
        </p:spPr>
      </p:pic>
      <p:pic>
        <p:nvPicPr>
          <p:cNvPr id="12" name="圖片 1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6309" y="4683590"/>
            <a:ext cx="741091" cy="427061"/>
          </a:xfrm>
          <a:prstGeom prst="rect">
            <a:avLst/>
          </a:prstGeom>
        </p:spPr>
      </p:pic>
      <p:sp>
        <p:nvSpPr>
          <p:cNvPr id="14" name="矩形 14">
            <a:extLst>
              <a:ext uri="{FF2B5EF4-FFF2-40B4-BE49-F238E27FC236}">
                <a16:creationId xmlns:a16="http://schemas.microsoft.com/office/drawing/2014/main" id="{2F40B62B-E9EF-48EF-B192-3D6726CCBE1D}"/>
              </a:ext>
            </a:extLst>
          </p:cNvPr>
          <p:cNvSpPr/>
          <p:nvPr userDrawn="1"/>
        </p:nvSpPr>
        <p:spPr>
          <a:xfrm>
            <a:off x="694904" y="4678027"/>
            <a:ext cx="2731837" cy="430887"/>
          </a:xfrm>
          <a:prstGeom prst="rect">
            <a:avLst/>
          </a:prstGeom>
        </p:spPr>
        <p:txBody>
          <a:bodyPr wrap="square">
            <a:spAutoFit/>
          </a:bodyPr>
          <a:lstStyle/>
          <a:p>
            <a:pPr algn="ctr">
              <a:spcAft>
                <a:spcPts val="0"/>
              </a:spcAft>
            </a:pPr>
            <a:r>
              <a:rPr lang="zh-CN" altLang="zh-TW" sz="1200"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香港中文大学（深圳）数据科学</a:t>
            </a:r>
            <a:r>
              <a:rPr kumimoji="0" lang="zh-CN" altLang="zh-TW" sz="1200" b="0" i="0" u="none" strike="noStrike" kern="1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学</a:t>
            </a:r>
            <a:r>
              <a:rPr lang="zh-CN" altLang="zh-TW" sz="1200"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院</a:t>
            </a:r>
            <a:endParaRPr lang="zh-TW" altLang="zh-TW" sz="1200"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a:p>
            <a:pPr algn="ctr">
              <a:spcAft>
                <a:spcPts val="0"/>
              </a:spcAft>
            </a:pPr>
            <a:r>
              <a:rPr lang="en-US" altLang="zh-TW" sz="1000" kern="1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CUHK</a:t>
            </a:r>
            <a:r>
              <a:rPr lang="en-US" altLang="zh-TW" sz="1000" kern="100" dirty="0">
                <a:solidFill>
                  <a:schemeClr val="bg1"/>
                </a:solidFill>
                <a:latin typeface="Times New Roman" panose="02020603050405020304" pitchFamily="18" charset="0"/>
                <a:ea typeface="DengXian"/>
                <a:cs typeface="Times New Roman" panose="02020603050405020304" pitchFamily="18" charset="0"/>
              </a:rPr>
              <a:t>-SZ Sc</a:t>
            </a:r>
            <a:r>
              <a:rPr lang="en-US" altLang="zh-TW" sz="1000" kern="1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hool of Data Science</a:t>
            </a:r>
            <a:endParaRPr lang="zh-TW" altLang="zh-TW" sz="1000" kern="100" dirty="0">
              <a:solidFill>
                <a:schemeClr val="bg1"/>
              </a:solidFill>
              <a:latin typeface="Calibri" panose="020F0502020204030204" pitchFamily="34" charset="0"/>
              <a:ea typeface="新細明體" panose="02020500000000000000" pitchFamily="18" charset="-12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79" r:id="rId15"/>
  </p:sldLayoutIdLst>
  <p:hf hdr="0" ftr="0" dt="0"/>
  <p:txStyles>
    <p:titleStyle>
      <a:lvl1pPr algn="l" rtl="0" eaLnBrk="1" fontAlgn="base" hangingPunct="1">
        <a:spcBef>
          <a:spcPct val="0"/>
        </a:spcBef>
        <a:spcAft>
          <a:spcPct val="0"/>
        </a:spcAft>
        <a:defRPr kumimoji="1" sz="3200" b="1">
          <a:solidFill>
            <a:schemeClr val="tx2"/>
          </a:solidFill>
          <a:latin typeface="Calibri" panose="020F07020304040A0204" pitchFamily="34" charset="0"/>
          <a:ea typeface="標楷體" pitchFamily="65" charset="-120"/>
          <a:cs typeface="+mj-cs"/>
        </a:defRPr>
      </a:lvl1pPr>
      <a:lvl2pPr algn="l" rtl="0" eaLnBrk="1" fontAlgn="base" hangingPunct="1">
        <a:spcBef>
          <a:spcPct val="0"/>
        </a:spcBef>
        <a:spcAft>
          <a:spcPct val="0"/>
        </a:spcAft>
        <a:defRPr kumimoji="1" sz="2700" b="1">
          <a:solidFill>
            <a:schemeClr val="tx2"/>
          </a:solidFill>
          <a:latin typeface="Calibri" panose="020F07020304040A0204" pitchFamily="34" charset="0"/>
          <a:ea typeface="標楷體" pitchFamily="65" charset="-120"/>
          <a:cs typeface="MS Sans Serif"/>
        </a:defRPr>
      </a:lvl2pPr>
      <a:lvl3pPr algn="l" rtl="0" eaLnBrk="1" fontAlgn="base" hangingPunct="1">
        <a:spcBef>
          <a:spcPct val="0"/>
        </a:spcBef>
        <a:spcAft>
          <a:spcPct val="0"/>
        </a:spcAft>
        <a:defRPr kumimoji="1" sz="2700" b="1">
          <a:solidFill>
            <a:schemeClr val="tx2"/>
          </a:solidFill>
          <a:latin typeface="Calibri" panose="020F07020304040A0204" pitchFamily="34" charset="0"/>
          <a:ea typeface="標楷體" pitchFamily="65" charset="-120"/>
          <a:cs typeface="MS Sans Serif"/>
        </a:defRPr>
      </a:lvl3pPr>
      <a:lvl4pPr algn="l" rtl="0" eaLnBrk="1" fontAlgn="base" hangingPunct="1">
        <a:spcBef>
          <a:spcPct val="0"/>
        </a:spcBef>
        <a:spcAft>
          <a:spcPct val="0"/>
        </a:spcAft>
        <a:defRPr kumimoji="1" sz="2700" b="1">
          <a:solidFill>
            <a:schemeClr val="tx2"/>
          </a:solidFill>
          <a:latin typeface="Calibri" panose="020F07020304040A0204" pitchFamily="34" charset="0"/>
          <a:ea typeface="標楷體" pitchFamily="65" charset="-120"/>
          <a:cs typeface="MS Sans Serif"/>
        </a:defRPr>
      </a:lvl4pPr>
      <a:lvl5pPr algn="l" rtl="0" eaLnBrk="1" fontAlgn="base" hangingPunct="1">
        <a:spcBef>
          <a:spcPct val="0"/>
        </a:spcBef>
        <a:spcAft>
          <a:spcPct val="0"/>
        </a:spcAft>
        <a:defRPr kumimoji="1" sz="2700" b="1">
          <a:solidFill>
            <a:schemeClr val="tx2"/>
          </a:solidFill>
          <a:latin typeface="Calibri" panose="020F07020304040A0204" pitchFamily="34" charset="0"/>
          <a:ea typeface="標楷體" pitchFamily="65" charset="-120"/>
          <a:cs typeface="MS Sans Serif"/>
        </a:defRPr>
      </a:lvl5pPr>
      <a:lvl6pPr marL="342900" algn="l" rtl="0" eaLnBrk="1" fontAlgn="base" hangingPunct="1">
        <a:spcBef>
          <a:spcPct val="0"/>
        </a:spcBef>
        <a:spcAft>
          <a:spcPct val="0"/>
        </a:spcAft>
        <a:defRPr kumimoji="1" sz="2250" b="1">
          <a:solidFill>
            <a:schemeClr val="tx2"/>
          </a:solidFill>
          <a:latin typeface="MS Sans Serif"/>
          <a:ea typeface="MS Sans Serif"/>
          <a:cs typeface="MS Sans Serif"/>
        </a:defRPr>
      </a:lvl6pPr>
      <a:lvl7pPr marL="685800" algn="l" rtl="0" eaLnBrk="1" fontAlgn="base" hangingPunct="1">
        <a:spcBef>
          <a:spcPct val="0"/>
        </a:spcBef>
        <a:spcAft>
          <a:spcPct val="0"/>
        </a:spcAft>
        <a:defRPr kumimoji="1" sz="2250" b="1">
          <a:solidFill>
            <a:schemeClr val="tx2"/>
          </a:solidFill>
          <a:latin typeface="MS Sans Serif"/>
          <a:ea typeface="MS Sans Serif"/>
          <a:cs typeface="MS Sans Serif"/>
        </a:defRPr>
      </a:lvl7pPr>
      <a:lvl8pPr marL="1028700" algn="l" rtl="0" eaLnBrk="1" fontAlgn="base" hangingPunct="1">
        <a:spcBef>
          <a:spcPct val="0"/>
        </a:spcBef>
        <a:spcAft>
          <a:spcPct val="0"/>
        </a:spcAft>
        <a:defRPr kumimoji="1" sz="2250" b="1">
          <a:solidFill>
            <a:schemeClr val="tx2"/>
          </a:solidFill>
          <a:latin typeface="MS Sans Serif"/>
          <a:ea typeface="MS Sans Serif"/>
          <a:cs typeface="MS Sans Serif"/>
        </a:defRPr>
      </a:lvl8pPr>
      <a:lvl9pPr marL="1371600" algn="l" rtl="0" eaLnBrk="1" fontAlgn="base" hangingPunct="1">
        <a:spcBef>
          <a:spcPct val="0"/>
        </a:spcBef>
        <a:spcAft>
          <a:spcPct val="0"/>
        </a:spcAft>
        <a:defRPr kumimoji="1" sz="2250" b="1">
          <a:solidFill>
            <a:schemeClr val="tx2"/>
          </a:solidFill>
          <a:latin typeface="MS Sans Serif"/>
          <a:ea typeface="MS Sans Serif"/>
          <a:cs typeface="MS Sans Serif"/>
        </a:defRPr>
      </a:lvl9pPr>
    </p:titleStyle>
    <p:bodyStyle>
      <a:lvl1pPr marL="257175" indent="-257175" algn="l" rtl="0" eaLnBrk="1" fontAlgn="base" hangingPunct="1">
        <a:spcBef>
          <a:spcPct val="20000"/>
        </a:spcBef>
        <a:spcAft>
          <a:spcPct val="0"/>
        </a:spcAft>
        <a:buClr>
          <a:srgbClr val="8064A2"/>
        </a:buClr>
        <a:buSzPct val="80000"/>
        <a:buFont typeface="Wingdings" panose="05000000000000000000" pitchFamily="2" charset="2"/>
        <a:buChar char="l"/>
        <a:defRPr kumimoji="1" sz="2400">
          <a:solidFill>
            <a:schemeClr val="tx1"/>
          </a:solidFill>
          <a:latin typeface="Calibri" panose="020F07020304040A0204" pitchFamily="34" charset="0"/>
          <a:ea typeface="標楷體" pitchFamily="65" charset="-120"/>
          <a:cs typeface="+mn-cs"/>
        </a:defRPr>
      </a:lvl1pPr>
      <a:lvl2pPr marL="556895" indent="-213995" algn="l" rtl="0" eaLnBrk="1" fontAlgn="base" hangingPunct="1">
        <a:spcBef>
          <a:spcPct val="20000"/>
        </a:spcBef>
        <a:spcAft>
          <a:spcPct val="0"/>
        </a:spcAft>
        <a:buClr>
          <a:srgbClr val="8064A2"/>
        </a:buClr>
        <a:buSzPct val="90000"/>
        <a:buFont typeface="Arial" panose="020B0604020202090204" pitchFamily="34" charset="0"/>
        <a:buChar char="–"/>
        <a:defRPr kumimoji="1" sz="2000">
          <a:solidFill>
            <a:schemeClr val="tx1"/>
          </a:solidFill>
          <a:latin typeface="Calibri" panose="020F07020304040A0204" pitchFamily="34" charset="0"/>
          <a:ea typeface="標楷體" pitchFamily="65" charset="-120"/>
        </a:defRPr>
      </a:lvl2pPr>
      <a:lvl3pPr marL="857250" indent="-171450" algn="l" rtl="0" eaLnBrk="1" fontAlgn="base" hangingPunct="1">
        <a:spcBef>
          <a:spcPct val="20000"/>
        </a:spcBef>
        <a:spcAft>
          <a:spcPct val="0"/>
        </a:spcAft>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har char="»"/>
        <a:defRPr kumimoji="1" sz="1500">
          <a:solidFill>
            <a:schemeClr val="tx1"/>
          </a:solidFill>
          <a:latin typeface="+mn-lt"/>
          <a:ea typeface="+mn-ea"/>
        </a:defRPr>
      </a:lvl9pPr>
    </p:bodyStyle>
    <p:otherStyle>
      <a:defPPr>
        <a:defRPr lang="zh-TW"/>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7"/>
          <p:cNvSpPr>
            <a:spLocks noGrp="1" noChangeArrowheads="1"/>
          </p:cNvSpPr>
          <p:nvPr>
            <p:ph type="title"/>
          </p:nvPr>
        </p:nvSpPr>
        <p:spPr bwMode="auto">
          <a:xfrm>
            <a:off x="787401" y="108350"/>
            <a:ext cx="7888291" cy="5191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8" name="Rectangle 18"/>
          <p:cNvSpPr>
            <a:spLocks noGrp="1" noChangeArrowheads="1"/>
          </p:cNvSpPr>
          <p:nvPr>
            <p:ph type="body" idx="1"/>
          </p:nvPr>
        </p:nvSpPr>
        <p:spPr bwMode="auto">
          <a:xfrm>
            <a:off x="457200" y="844153"/>
            <a:ext cx="8229600" cy="3671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按一下以編輯母片</a:t>
            </a:r>
          </a:p>
          <a:p>
            <a:pPr lvl="1"/>
            <a:endParaRPr lang="zh-TW" altLang="en-US" dirty="0"/>
          </a:p>
          <a:p>
            <a:pPr lvl="0"/>
            <a:endParaRPr lang="en-US" altLang="zh-TW" dirty="0"/>
          </a:p>
        </p:txBody>
      </p:sp>
      <p:pic>
        <p:nvPicPr>
          <p:cNvPr id="1029" name="Picture 25" descr="name"/>
          <p:cNvPicPr>
            <a:picLocks noChangeAspect="1" noChangeArrowheads="1"/>
          </p:cNvPicPr>
          <p:nvPr/>
        </p:nvPicPr>
        <p:blipFill>
          <a:blip r:embed="rId17" cstate="print"/>
          <a:srcRect/>
          <a:stretch>
            <a:fillRect/>
          </a:stretch>
        </p:blipFill>
        <p:spPr bwMode="auto">
          <a:xfrm>
            <a:off x="3" y="4768455"/>
            <a:ext cx="3833813" cy="148828"/>
          </a:xfrm>
          <a:prstGeom prst="rect">
            <a:avLst/>
          </a:prstGeom>
          <a:noFill/>
          <a:ln w="9525">
            <a:noFill/>
            <a:miter lim="800000"/>
            <a:headEnd/>
            <a:tailEnd/>
          </a:ln>
        </p:spPr>
      </p:pic>
      <p:sp>
        <p:nvSpPr>
          <p:cNvPr id="8" name="矩形 7"/>
          <p:cNvSpPr/>
          <p:nvPr/>
        </p:nvSpPr>
        <p:spPr>
          <a:xfrm>
            <a:off x="569247" y="4936333"/>
            <a:ext cx="2731838" cy="230832"/>
          </a:xfrm>
          <a:prstGeom prst="rect">
            <a:avLst/>
          </a:prstGeom>
        </p:spPr>
        <p:txBody>
          <a:bodyPr wrap="none">
            <a:spAutoFit/>
          </a:bodyPr>
          <a:lstStyle/>
          <a:p>
            <a:pPr algn="ctr">
              <a:defRPr/>
            </a:pPr>
            <a:r>
              <a:rPr lang="en-US" sz="900" b="1" dirty="0">
                <a:solidFill>
                  <a:schemeClr val="bg1"/>
                </a:solidFill>
                <a:latin typeface="Arial" pitchFamily="34" charset="0"/>
                <a:ea typeface="新細明體" pitchFamily="18" charset="-120"/>
                <a:cs typeface="Arial" pitchFamily="34" charset="0"/>
              </a:rPr>
              <a:t>National Tsing Hua University ® copyright OIA</a:t>
            </a:r>
            <a:endParaRPr lang="zh-TW" altLang="en-US" sz="900" b="1" dirty="0">
              <a:solidFill>
                <a:schemeClr val="bg1"/>
              </a:solidFill>
              <a:latin typeface="Arial" pitchFamily="34" charset="0"/>
              <a:ea typeface="新細明體" pitchFamily="18" charset="-120"/>
              <a:cs typeface="Arial" pitchFamily="34" charset="0"/>
            </a:endParaRPr>
          </a:p>
        </p:txBody>
      </p:sp>
      <p:sp>
        <p:nvSpPr>
          <p:cNvPr id="4105" name="Rectangle 9"/>
          <p:cNvSpPr>
            <a:spLocks noChangeArrowheads="1"/>
          </p:cNvSpPr>
          <p:nvPr/>
        </p:nvSpPr>
        <p:spPr bwMode="auto">
          <a:xfrm>
            <a:off x="0" y="681042"/>
            <a:ext cx="9144000" cy="108347"/>
          </a:xfrm>
          <a:prstGeom prst="rect">
            <a:avLst/>
          </a:prstGeom>
          <a:solidFill>
            <a:srgbClr val="990099"/>
          </a:solidFill>
          <a:ln w="15875">
            <a:noFill/>
            <a:miter lim="800000"/>
            <a:headEnd/>
            <a:tailEnd/>
          </a:ln>
          <a:effectLst>
            <a:prstShdw prst="shdw18" dist="17961" dir="13500000">
              <a:srgbClr val="990099">
                <a:gamma/>
                <a:shade val="60000"/>
                <a:invGamma/>
              </a:srgbClr>
            </a:prstShdw>
          </a:effectLst>
        </p:spPr>
        <p:txBody>
          <a:bodyPr wrap="none" anchor="ctr"/>
          <a:lstStyle/>
          <a:p>
            <a:pPr>
              <a:defRPr/>
            </a:pPr>
            <a:endParaRPr lang="zh-TW" altLang="en-US" sz="1351">
              <a:ea typeface="新細明體" pitchFamily="18" charset="-120"/>
            </a:endParaRPr>
          </a:p>
        </p:txBody>
      </p:sp>
      <p:sp>
        <p:nvSpPr>
          <p:cNvPr id="4106" name="Rectangle 10"/>
          <p:cNvSpPr>
            <a:spLocks noChangeArrowheads="1"/>
          </p:cNvSpPr>
          <p:nvPr userDrawn="1"/>
        </p:nvSpPr>
        <p:spPr bwMode="auto">
          <a:xfrm>
            <a:off x="0" y="4624387"/>
            <a:ext cx="9144000" cy="539354"/>
          </a:xfrm>
          <a:prstGeom prst="rect">
            <a:avLst/>
          </a:prstGeom>
          <a:solidFill>
            <a:srgbClr val="990099"/>
          </a:solidFill>
          <a:ln w="15875">
            <a:noFill/>
            <a:miter lim="800000"/>
            <a:headEnd/>
            <a:tailEnd/>
          </a:ln>
          <a:effectLst>
            <a:prstShdw prst="shdw18" dist="17961" dir="13500000">
              <a:srgbClr val="990099">
                <a:gamma/>
                <a:shade val="60000"/>
                <a:invGamma/>
              </a:srgbClr>
            </a:prstShdw>
          </a:effectLst>
        </p:spPr>
        <p:txBody>
          <a:bodyPr wrap="none" anchor="ctr"/>
          <a:lstStyle/>
          <a:p>
            <a:pPr>
              <a:defRPr/>
            </a:pPr>
            <a:endParaRPr lang="zh-TW" altLang="en-US" sz="1351">
              <a:ea typeface="新細明體" pitchFamily="18" charset="-120"/>
            </a:endParaRPr>
          </a:p>
        </p:txBody>
      </p:sp>
      <p:sp>
        <p:nvSpPr>
          <p:cNvPr id="1043" name="Rectangle 19"/>
          <p:cNvSpPr>
            <a:spLocks noGrp="1" noChangeArrowheads="1"/>
          </p:cNvSpPr>
          <p:nvPr>
            <p:ph type="sldNum" sz="quarter" idx="4"/>
          </p:nvPr>
        </p:nvSpPr>
        <p:spPr bwMode="auto">
          <a:xfrm>
            <a:off x="6831013" y="4893471"/>
            <a:ext cx="2133600" cy="2547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solidFill>
                  <a:schemeClr val="bg1"/>
                </a:solidFill>
                <a:latin typeface="Arial" pitchFamily="34" charset="0"/>
                <a:ea typeface="新細明體" pitchFamily="18" charset="-120"/>
              </a:defRPr>
            </a:lvl1pPr>
          </a:lstStyle>
          <a:p>
            <a:fld id="{D9B6BDF2-6896-4B98-8776-C18582F63BA5}" type="slidenum">
              <a:rPr lang="zh-TW" altLang="en-US" smtClean="0"/>
              <a:pPr/>
              <a:t>‹#›</a:t>
            </a:fld>
            <a:endParaRPr lang="zh-TW" altLang="en-US"/>
          </a:p>
        </p:txBody>
      </p:sp>
      <p:pic>
        <p:nvPicPr>
          <p:cNvPr id="14" name="圖片 13"/>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9961" y="93461"/>
            <a:ext cx="687440" cy="504233"/>
          </a:xfrm>
          <a:prstGeom prst="rect">
            <a:avLst/>
          </a:prstGeom>
        </p:spPr>
      </p:pic>
      <p:grpSp>
        <p:nvGrpSpPr>
          <p:cNvPr id="2" name="群組 1"/>
          <p:cNvGrpSpPr/>
          <p:nvPr userDrawn="1"/>
        </p:nvGrpSpPr>
        <p:grpSpPr>
          <a:xfrm>
            <a:off x="65236" y="4679944"/>
            <a:ext cx="2417531" cy="565635"/>
            <a:chOff x="86980" y="6239920"/>
            <a:chExt cx="3223375" cy="754180"/>
          </a:xfrm>
        </p:grpSpPr>
        <p:pic>
          <p:nvPicPr>
            <p:cNvPr id="12" name="圖片 1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6980" y="6239920"/>
              <a:ext cx="817930" cy="569415"/>
            </a:xfrm>
            <a:prstGeom prst="rect">
              <a:avLst/>
            </a:prstGeom>
          </p:spPr>
        </p:pic>
        <p:sp>
          <p:nvSpPr>
            <p:cNvPr id="15" name="矩形 14"/>
            <p:cNvSpPr/>
            <p:nvPr userDrawn="1"/>
          </p:nvSpPr>
          <p:spPr>
            <a:xfrm>
              <a:off x="829837" y="6347769"/>
              <a:ext cx="2480518" cy="646331"/>
            </a:xfrm>
            <a:prstGeom prst="rect">
              <a:avLst/>
            </a:prstGeom>
          </p:spPr>
          <p:txBody>
            <a:bodyPr wrap="square">
              <a:spAutoFit/>
            </a:bodyPr>
            <a:lstStyle/>
            <a:p>
              <a:pPr algn="ctr">
                <a:spcAft>
                  <a:spcPts val="0"/>
                </a:spcAft>
              </a:pPr>
              <a:r>
                <a:rPr lang="zh-CN" altLang="zh-TW" sz="900"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香港中文大学（深圳）数据科学院</a:t>
              </a:r>
              <a:endParaRPr lang="zh-TW" altLang="zh-TW" sz="900"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endParaRPr>
            </a:p>
            <a:p>
              <a:pPr algn="ctr">
                <a:spcAft>
                  <a:spcPts val="0"/>
                </a:spcAft>
              </a:pPr>
              <a:r>
                <a:rPr lang="en-US" altLang="zh-TW" sz="750" kern="1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CUHK</a:t>
              </a:r>
              <a:r>
                <a:rPr lang="en-US" altLang="zh-TW" sz="750" kern="100" dirty="0">
                  <a:solidFill>
                    <a:schemeClr val="bg1"/>
                  </a:solidFill>
                  <a:latin typeface="Times New Roman" panose="02020603050405020304" pitchFamily="18" charset="0"/>
                  <a:ea typeface="DengXian"/>
                  <a:cs typeface="Times New Roman" panose="02020603050405020304" pitchFamily="18" charset="0"/>
                </a:rPr>
                <a:t>-SZ Sc</a:t>
              </a:r>
              <a:r>
                <a:rPr lang="en-US" altLang="zh-TW" sz="750" kern="1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hool of Data Science</a:t>
              </a:r>
              <a:endParaRPr lang="zh-TW" altLang="zh-TW" sz="750" kern="100" dirty="0">
                <a:solidFill>
                  <a:schemeClr val="bg1"/>
                </a:solidFill>
                <a:latin typeface="Calibri" panose="020F0502020204030204" pitchFamily="34" charset="0"/>
                <a:ea typeface="新細明體" panose="02020500000000000000" pitchFamily="18" charset="-120"/>
                <a:cs typeface="Times New Roman" panose="02020603050405020304" pitchFamily="18" charset="0"/>
              </a:endParaRPr>
            </a:p>
          </p:txBody>
        </p:sp>
      </p:grpSp>
    </p:spTree>
    <p:extLst>
      <p:ext uri="{BB962C8B-B14F-4D97-AF65-F5344CB8AC3E}">
        <p14:creationId xmlns:p14="http://schemas.microsoft.com/office/powerpoint/2010/main" val="19768791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hdr="0" ftr="0" dt="0"/>
  <p:txStyles>
    <p:titleStyle>
      <a:lvl1pPr algn="l" rtl="0" eaLnBrk="1" fontAlgn="base" hangingPunct="1">
        <a:spcBef>
          <a:spcPct val="0"/>
        </a:spcBef>
        <a:spcAft>
          <a:spcPct val="0"/>
        </a:spcAft>
        <a:defRPr kumimoji="1" sz="3600" b="1">
          <a:solidFill>
            <a:schemeClr val="tx2"/>
          </a:solidFill>
          <a:latin typeface="Calibri" pitchFamily="34" charset="0"/>
          <a:ea typeface="標楷體" pitchFamily="65" charset="-120"/>
          <a:cs typeface="+mj-cs"/>
        </a:defRPr>
      </a:lvl1pPr>
      <a:lvl2pPr algn="l" rtl="0" eaLnBrk="1" fontAlgn="base" hangingPunct="1">
        <a:spcBef>
          <a:spcPct val="0"/>
        </a:spcBef>
        <a:spcAft>
          <a:spcPct val="0"/>
        </a:spcAft>
        <a:defRPr kumimoji="1" sz="2700" b="1">
          <a:solidFill>
            <a:schemeClr val="tx2"/>
          </a:solidFill>
          <a:latin typeface="Calibri" pitchFamily="34" charset="0"/>
          <a:ea typeface="標楷體" pitchFamily="65" charset="-120"/>
          <a:cs typeface="MS Sans Serif"/>
        </a:defRPr>
      </a:lvl2pPr>
      <a:lvl3pPr algn="l" rtl="0" eaLnBrk="1" fontAlgn="base" hangingPunct="1">
        <a:spcBef>
          <a:spcPct val="0"/>
        </a:spcBef>
        <a:spcAft>
          <a:spcPct val="0"/>
        </a:spcAft>
        <a:defRPr kumimoji="1" sz="2700" b="1">
          <a:solidFill>
            <a:schemeClr val="tx2"/>
          </a:solidFill>
          <a:latin typeface="Calibri" pitchFamily="34" charset="0"/>
          <a:ea typeface="標楷體" pitchFamily="65" charset="-120"/>
          <a:cs typeface="MS Sans Serif"/>
        </a:defRPr>
      </a:lvl3pPr>
      <a:lvl4pPr algn="l" rtl="0" eaLnBrk="1" fontAlgn="base" hangingPunct="1">
        <a:spcBef>
          <a:spcPct val="0"/>
        </a:spcBef>
        <a:spcAft>
          <a:spcPct val="0"/>
        </a:spcAft>
        <a:defRPr kumimoji="1" sz="2700" b="1">
          <a:solidFill>
            <a:schemeClr val="tx2"/>
          </a:solidFill>
          <a:latin typeface="Calibri" pitchFamily="34" charset="0"/>
          <a:ea typeface="標楷體" pitchFamily="65" charset="-120"/>
          <a:cs typeface="MS Sans Serif"/>
        </a:defRPr>
      </a:lvl4pPr>
      <a:lvl5pPr algn="l" rtl="0" eaLnBrk="1" fontAlgn="base" hangingPunct="1">
        <a:spcBef>
          <a:spcPct val="0"/>
        </a:spcBef>
        <a:spcAft>
          <a:spcPct val="0"/>
        </a:spcAft>
        <a:defRPr kumimoji="1" sz="2700" b="1">
          <a:solidFill>
            <a:schemeClr val="tx2"/>
          </a:solidFill>
          <a:latin typeface="Calibri" pitchFamily="34" charset="0"/>
          <a:ea typeface="標楷體" pitchFamily="65" charset="-120"/>
          <a:cs typeface="MS Sans Serif"/>
        </a:defRPr>
      </a:lvl5pPr>
      <a:lvl6pPr marL="342883" algn="l" rtl="0" eaLnBrk="1" fontAlgn="base" hangingPunct="1">
        <a:spcBef>
          <a:spcPct val="0"/>
        </a:spcBef>
        <a:spcAft>
          <a:spcPct val="0"/>
        </a:spcAft>
        <a:defRPr kumimoji="1" sz="2251" b="1">
          <a:solidFill>
            <a:schemeClr val="tx2"/>
          </a:solidFill>
          <a:latin typeface="MS Sans Serif"/>
          <a:ea typeface="MS Sans Serif"/>
          <a:cs typeface="MS Sans Serif"/>
        </a:defRPr>
      </a:lvl6pPr>
      <a:lvl7pPr marL="685766" algn="l" rtl="0" eaLnBrk="1" fontAlgn="base" hangingPunct="1">
        <a:spcBef>
          <a:spcPct val="0"/>
        </a:spcBef>
        <a:spcAft>
          <a:spcPct val="0"/>
        </a:spcAft>
        <a:defRPr kumimoji="1" sz="2251" b="1">
          <a:solidFill>
            <a:schemeClr val="tx2"/>
          </a:solidFill>
          <a:latin typeface="MS Sans Serif"/>
          <a:ea typeface="MS Sans Serif"/>
          <a:cs typeface="MS Sans Serif"/>
        </a:defRPr>
      </a:lvl7pPr>
      <a:lvl8pPr marL="1028648" algn="l" rtl="0" eaLnBrk="1" fontAlgn="base" hangingPunct="1">
        <a:spcBef>
          <a:spcPct val="0"/>
        </a:spcBef>
        <a:spcAft>
          <a:spcPct val="0"/>
        </a:spcAft>
        <a:defRPr kumimoji="1" sz="2251" b="1">
          <a:solidFill>
            <a:schemeClr val="tx2"/>
          </a:solidFill>
          <a:latin typeface="MS Sans Serif"/>
          <a:ea typeface="MS Sans Serif"/>
          <a:cs typeface="MS Sans Serif"/>
        </a:defRPr>
      </a:lvl8pPr>
      <a:lvl9pPr marL="1371532" algn="l" rtl="0" eaLnBrk="1" fontAlgn="base" hangingPunct="1">
        <a:spcBef>
          <a:spcPct val="0"/>
        </a:spcBef>
        <a:spcAft>
          <a:spcPct val="0"/>
        </a:spcAft>
        <a:defRPr kumimoji="1" sz="2251" b="1">
          <a:solidFill>
            <a:schemeClr val="tx2"/>
          </a:solidFill>
          <a:latin typeface="MS Sans Serif"/>
          <a:ea typeface="MS Sans Serif"/>
          <a:cs typeface="MS Sans Serif"/>
        </a:defRPr>
      </a:lvl9pPr>
    </p:titleStyle>
    <p:bodyStyle>
      <a:lvl1pPr marL="257162" indent="-257162" algn="l" rtl="0" eaLnBrk="1" fontAlgn="base" hangingPunct="1">
        <a:spcBef>
          <a:spcPct val="20000"/>
        </a:spcBef>
        <a:spcAft>
          <a:spcPct val="0"/>
        </a:spcAft>
        <a:buClr>
          <a:srgbClr val="0000FF"/>
        </a:buClr>
        <a:buSzPct val="80000"/>
        <a:buFont typeface="Wingdings" pitchFamily="2" charset="2"/>
        <a:buChar char="l"/>
        <a:defRPr kumimoji="1" sz="2800">
          <a:solidFill>
            <a:schemeClr val="tx1"/>
          </a:solidFill>
          <a:latin typeface="Calibri" pitchFamily="34" charset="0"/>
          <a:ea typeface="標楷體" pitchFamily="65" charset="-120"/>
          <a:cs typeface="+mn-cs"/>
        </a:defRPr>
      </a:lvl1pPr>
      <a:lvl2pPr marL="557185" indent="-214303" algn="l" rtl="0" eaLnBrk="1" fontAlgn="base" hangingPunct="1">
        <a:spcBef>
          <a:spcPct val="20000"/>
        </a:spcBef>
        <a:spcAft>
          <a:spcPct val="0"/>
        </a:spcAft>
        <a:buClr>
          <a:srgbClr val="0000FF"/>
        </a:buClr>
        <a:buSzPct val="90000"/>
        <a:buFont typeface="Arial" charset="0"/>
        <a:buChar char="–"/>
        <a:defRPr kumimoji="1" sz="2400">
          <a:solidFill>
            <a:schemeClr val="tx1"/>
          </a:solidFill>
          <a:latin typeface="Calibri" pitchFamily="34" charset="0"/>
          <a:ea typeface="標楷體" pitchFamily="65" charset="-120"/>
        </a:defRPr>
      </a:lvl2pPr>
      <a:lvl3pPr marL="857207" indent="-171442" algn="l" rtl="0" eaLnBrk="1" fontAlgn="base" hangingPunct="1">
        <a:spcBef>
          <a:spcPct val="20000"/>
        </a:spcBef>
        <a:spcAft>
          <a:spcPct val="0"/>
        </a:spcAft>
        <a:buChar char="•"/>
        <a:defRPr kumimoji="1" sz="1800">
          <a:solidFill>
            <a:schemeClr val="tx1"/>
          </a:solidFill>
          <a:latin typeface="+mn-lt"/>
          <a:ea typeface="+mn-ea"/>
        </a:defRPr>
      </a:lvl3pPr>
      <a:lvl4pPr marL="1200091" indent="-171442" algn="l" rtl="0" eaLnBrk="1" fontAlgn="base" hangingPunct="1">
        <a:spcBef>
          <a:spcPct val="20000"/>
        </a:spcBef>
        <a:spcAft>
          <a:spcPct val="0"/>
        </a:spcAft>
        <a:buChar char="–"/>
        <a:defRPr kumimoji="1" sz="1500">
          <a:solidFill>
            <a:schemeClr val="tx1"/>
          </a:solidFill>
          <a:latin typeface="+mn-lt"/>
          <a:ea typeface="+mn-ea"/>
        </a:defRPr>
      </a:lvl4pPr>
      <a:lvl5pPr marL="1542974" indent="-171442" algn="l" rtl="0" eaLnBrk="1" fontAlgn="base" hangingPunct="1">
        <a:spcBef>
          <a:spcPct val="20000"/>
        </a:spcBef>
        <a:spcAft>
          <a:spcPct val="0"/>
        </a:spcAft>
        <a:buChar char="»"/>
        <a:defRPr kumimoji="1" sz="1500">
          <a:solidFill>
            <a:schemeClr val="tx1"/>
          </a:solidFill>
          <a:latin typeface="+mn-lt"/>
          <a:ea typeface="+mn-ea"/>
        </a:defRPr>
      </a:lvl5pPr>
      <a:lvl6pPr marL="1885857" indent="-171442" algn="l" rtl="0" eaLnBrk="1" fontAlgn="base" hangingPunct="1">
        <a:spcBef>
          <a:spcPct val="20000"/>
        </a:spcBef>
        <a:spcAft>
          <a:spcPct val="0"/>
        </a:spcAft>
        <a:buChar char="»"/>
        <a:defRPr kumimoji="1" sz="1500">
          <a:solidFill>
            <a:schemeClr val="tx1"/>
          </a:solidFill>
          <a:latin typeface="+mn-lt"/>
          <a:ea typeface="+mn-ea"/>
        </a:defRPr>
      </a:lvl6pPr>
      <a:lvl7pPr marL="2228739" indent="-171442" algn="l" rtl="0" eaLnBrk="1" fontAlgn="base" hangingPunct="1">
        <a:spcBef>
          <a:spcPct val="20000"/>
        </a:spcBef>
        <a:spcAft>
          <a:spcPct val="0"/>
        </a:spcAft>
        <a:buChar char="»"/>
        <a:defRPr kumimoji="1" sz="1500">
          <a:solidFill>
            <a:schemeClr val="tx1"/>
          </a:solidFill>
          <a:latin typeface="+mn-lt"/>
          <a:ea typeface="+mn-ea"/>
        </a:defRPr>
      </a:lvl7pPr>
      <a:lvl8pPr marL="2571622" indent="-171442" algn="l" rtl="0" eaLnBrk="1" fontAlgn="base" hangingPunct="1">
        <a:spcBef>
          <a:spcPct val="20000"/>
        </a:spcBef>
        <a:spcAft>
          <a:spcPct val="0"/>
        </a:spcAft>
        <a:buChar char="»"/>
        <a:defRPr kumimoji="1" sz="1500">
          <a:solidFill>
            <a:schemeClr val="tx1"/>
          </a:solidFill>
          <a:latin typeface="+mn-lt"/>
          <a:ea typeface="+mn-ea"/>
        </a:defRPr>
      </a:lvl8pPr>
      <a:lvl9pPr marL="2914505" indent="-171442" algn="l" rtl="0" eaLnBrk="1" fontAlgn="base" hangingPunct="1">
        <a:spcBef>
          <a:spcPct val="20000"/>
        </a:spcBef>
        <a:spcAft>
          <a:spcPct val="0"/>
        </a:spcAft>
        <a:buChar char="»"/>
        <a:defRPr kumimoji="1" sz="1500">
          <a:solidFill>
            <a:schemeClr val="tx1"/>
          </a:solidFill>
          <a:latin typeface="+mn-lt"/>
          <a:ea typeface="+mn-ea"/>
        </a:defRPr>
      </a:lvl9pPr>
    </p:bodyStyle>
    <p:otherStyle>
      <a:defPPr>
        <a:defRPr lang="zh-TW"/>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8"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5"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6534"/>
            <a:ext cx="7772400" cy="1307066"/>
          </a:xfrm>
        </p:spPr>
        <p:txBody>
          <a:bodyPr/>
          <a:lstStyle/>
          <a:p>
            <a:pPr algn="ctr"/>
            <a:r>
              <a:rPr lang="en-US" altLang="zh-TW" sz="3600" dirty="0"/>
              <a:t>CSC3050 – Computer Architecture</a:t>
            </a:r>
            <a:br>
              <a:rPr lang="en-US" altLang="zh-TW" sz="3600" dirty="0">
                <a:effectLst>
                  <a:outerShdw blurRad="38100" dist="38100" dir="2700000" algn="tl">
                    <a:srgbClr val="000000">
                      <a:alpha val="43137"/>
                    </a:srgbClr>
                  </a:outerShdw>
                </a:effectLst>
              </a:rPr>
            </a:br>
            <a:endParaRPr lang="en-US" altLang="zh-TW" sz="36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609599" y="2075543"/>
            <a:ext cx="8048171" cy="2275077"/>
          </a:xfrm>
        </p:spPr>
        <p:txBody>
          <a:bodyPr/>
          <a:lstStyle/>
          <a:p>
            <a:r>
              <a:rPr lang="en-US" altLang="zh-TW" sz="3600" dirty="0">
                <a:effectLst>
                  <a:outerShdw blurRad="38100" dist="38100" dir="2700000" algn="tl">
                    <a:srgbClr val="000000">
                      <a:alpha val="43137"/>
                    </a:srgbClr>
                  </a:outerShdw>
                </a:effectLst>
              </a:rPr>
              <a:t>Chapter 1</a:t>
            </a:r>
          </a:p>
          <a:p>
            <a:endParaRPr lang="en-US" altLang="zh-TW" sz="3600" dirty="0">
              <a:effectLst>
                <a:outerShdw blurRad="38100" dist="38100" dir="2700000" algn="tl">
                  <a:srgbClr val="000000">
                    <a:alpha val="43137"/>
                  </a:srgbClr>
                </a:outerShdw>
              </a:effectLst>
            </a:endParaRPr>
          </a:p>
          <a:p>
            <a:r>
              <a:rPr lang="en-US" altLang="zh-TW" sz="3600" dirty="0">
                <a:effectLst>
                  <a:outerShdw blurRad="38100" dist="38100" dir="2700000" algn="tl">
                    <a:srgbClr val="000000">
                      <a:alpha val="43137"/>
                    </a:srgbClr>
                  </a:outerShdw>
                </a:effectLst>
              </a:rPr>
              <a:t>Computer Abstractions and Technology</a:t>
            </a:r>
          </a:p>
        </p:txBody>
      </p:sp>
      <p:sp>
        <p:nvSpPr>
          <p:cNvPr id="4" name="TextBox 3">
            <a:extLst>
              <a:ext uri="{FF2B5EF4-FFF2-40B4-BE49-F238E27FC236}">
                <a16:creationId xmlns:a16="http://schemas.microsoft.com/office/drawing/2014/main" id="{0E538C3A-CC3E-435E-A128-D5DE4F0E9C9F}"/>
              </a:ext>
            </a:extLst>
          </p:cNvPr>
          <p:cNvSpPr txBox="1"/>
          <p:nvPr/>
        </p:nvSpPr>
        <p:spPr>
          <a:xfrm>
            <a:off x="6767259" y="4681835"/>
            <a:ext cx="2376741" cy="461665"/>
          </a:xfrm>
          <a:prstGeom prst="rect">
            <a:avLst/>
          </a:prstGeom>
          <a:noFill/>
        </p:spPr>
        <p:txBody>
          <a:bodyPr wrap="none" rtlCol="0" anchor="ctr" anchorCtr="1">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bg1"/>
                </a:solidFill>
                <a:ea typeface="標楷體" pitchFamily="65" charset="-120"/>
                <a:cs typeface="Calibri" panose="020F07020304040A0204" pitchFamily="34" charset="0"/>
              </a:rPr>
              <a:t>Credit to Prof. </a:t>
            </a:r>
            <a:r>
              <a:rPr lang="en-US" sz="1200" dirty="0">
                <a:solidFill>
                  <a:schemeClr val="bg1"/>
                </a:solidFill>
              </a:rPr>
              <a:t>Yeh-Ching Chung</a:t>
            </a:r>
          </a:p>
          <a:p>
            <a:r>
              <a:rPr lang="en-US" sz="1200" dirty="0" err="1">
                <a:solidFill>
                  <a:schemeClr val="bg1"/>
                </a:solidFill>
                <a:ea typeface="標楷體" pitchFamily="65" charset="-120"/>
                <a:cs typeface="Calibri" panose="020F07020304040A0204" pitchFamily="34" charset="0"/>
              </a:rPr>
              <a:t>Fangxin</a:t>
            </a:r>
            <a:r>
              <a:rPr lang="en-US" sz="1200" dirty="0">
                <a:solidFill>
                  <a:schemeClr val="bg1"/>
                </a:solidFill>
                <a:ea typeface="標楷體" pitchFamily="65" charset="-120"/>
                <a:cs typeface="Calibri" panose="020F07020304040A0204" pitchFamily="34" charset="0"/>
              </a:rPr>
              <a:t> Wang, UCB 61C slides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cvizcayno.files.wordpress.com/2015/08/as1.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154864" y="1176060"/>
            <a:ext cx="5762848" cy="323105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931649" y="800934"/>
            <a:ext cx="7649530" cy="499200"/>
          </a:xfrm>
        </p:spPr>
        <p:txBody>
          <a:bodyPr>
            <a:normAutofit/>
          </a:bodyPr>
          <a:lstStyle/>
          <a:p>
            <a:pPr marL="342900" indent="-342900">
              <a:buClr>
                <a:srgbClr val="8064A2"/>
              </a:buClr>
              <a:buSzPct val="60000"/>
              <a:buFont typeface="Wingdings" panose="05000000000000000000" pitchFamily="2" charset="2"/>
              <a:buChar char="l"/>
            </a:pPr>
            <a:r>
              <a:rPr lang="en-US" sz="2400" dirty="0">
                <a:solidFill>
                  <a:srgbClr val="4F81BD"/>
                </a:solidFill>
              </a:rPr>
              <a:t>Automotive Embedded Systems</a:t>
            </a:r>
          </a:p>
        </p:txBody>
      </p:sp>
      <p:sp>
        <p:nvSpPr>
          <p:cNvPr id="9" name="Rectangle 8"/>
          <p:cNvSpPr/>
          <p:nvPr/>
        </p:nvSpPr>
        <p:spPr>
          <a:xfrm>
            <a:off x="1988726" y="4407113"/>
            <a:ext cx="6086475" cy="230832"/>
          </a:xfrm>
          <a:prstGeom prst="rect">
            <a:avLst/>
          </a:prstGeom>
        </p:spPr>
        <p:txBody>
          <a:bodyPr wrap="square">
            <a:spAutoFit/>
          </a:bodyPr>
          <a:lstStyle/>
          <a:p>
            <a:r>
              <a:rPr lang="en-US" sz="900" dirty="0"/>
              <a:t>https://dcvizcayno.wordpress.com/2015/08/28/the-future-of-technology-privacy-security-and-risks-part-3-of-5/</a:t>
            </a:r>
          </a:p>
        </p:txBody>
      </p:sp>
      <p:sp>
        <p:nvSpPr>
          <p:cNvPr id="2" name="灯片编号占位符 1"/>
          <p:cNvSpPr>
            <a:spLocks noGrp="1"/>
          </p:cNvSpPr>
          <p:nvPr>
            <p:ph type="sldNum" sz="quarter" idx="10"/>
          </p:nvPr>
        </p:nvSpPr>
        <p:spPr/>
        <p:txBody>
          <a:bodyPr/>
          <a:lstStyle/>
          <a:p>
            <a:fld id="{D9B6BDF2-6896-4B98-8776-C18582F63BA5}" type="slidenum">
              <a:rPr lang="zh-TW" altLang="en-US" smtClean="0"/>
              <a:t>10</a:t>
            </a:fld>
            <a:endParaRPr lang="zh-TW" altLang="en-US"/>
          </a:p>
        </p:txBody>
      </p:sp>
      <p:sp>
        <p:nvSpPr>
          <p:cNvPr id="6" name="Title 1"/>
          <p:cNvSpPr txBox="1"/>
          <p:nvPr/>
        </p:nvSpPr>
        <p:spPr bwMode="auto">
          <a:xfrm>
            <a:off x="924560" y="108349"/>
            <a:ext cx="7751130" cy="519113"/>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kumimoji="1" sz="3600" b="1">
                <a:solidFill>
                  <a:schemeClr val="tx2"/>
                </a:solidFill>
                <a:latin typeface="Calibri" panose="020F07020304040A0204" pitchFamily="34" charset="0"/>
                <a:ea typeface="標楷體" pitchFamily="65" charset="-120"/>
                <a:cs typeface="+mj-cs"/>
              </a:defRPr>
            </a:lvl1pPr>
            <a:lvl2pPr algn="l" rtl="0" eaLnBrk="1" fontAlgn="base" hangingPunct="1">
              <a:spcBef>
                <a:spcPct val="0"/>
              </a:spcBef>
              <a:spcAft>
                <a:spcPct val="0"/>
              </a:spcAft>
              <a:defRPr kumimoji="1" sz="2700" b="1">
                <a:solidFill>
                  <a:schemeClr val="tx2"/>
                </a:solidFill>
                <a:latin typeface="Calibri" panose="020F07020304040A0204" pitchFamily="34" charset="0"/>
                <a:ea typeface="標楷體" pitchFamily="65" charset="-120"/>
                <a:cs typeface="MS Sans Serif"/>
              </a:defRPr>
            </a:lvl2pPr>
            <a:lvl3pPr algn="l" rtl="0" eaLnBrk="1" fontAlgn="base" hangingPunct="1">
              <a:spcBef>
                <a:spcPct val="0"/>
              </a:spcBef>
              <a:spcAft>
                <a:spcPct val="0"/>
              </a:spcAft>
              <a:defRPr kumimoji="1" sz="2700" b="1">
                <a:solidFill>
                  <a:schemeClr val="tx2"/>
                </a:solidFill>
                <a:latin typeface="Calibri" panose="020F07020304040A0204" pitchFamily="34" charset="0"/>
                <a:ea typeface="標楷體" pitchFamily="65" charset="-120"/>
                <a:cs typeface="MS Sans Serif"/>
              </a:defRPr>
            </a:lvl3pPr>
            <a:lvl4pPr algn="l" rtl="0" eaLnBrk="1" fontAlgn="base" hangingPunct="1">
              <a:spcBef>
                <a:spcPct val="0"/>
              </a:spcBef>
              <a:spcAft>
                <a:spcPct val="0"/>
              </a:spcAft>
              <a:defRPr kumimoji="1" sz="2700" b="1">
                <a:solidFill>
                  <a:schemeClr val="tx2"/>
                </a:solidFill>
                <a:latin typeface="Calibri" panose="020F07020304040A0204" pitchFamily="34" charset="0"/>
                <a:ea typeface="標楷體" pitchFamily="65" charset="-120"/>
                <a:cs typeface="MS Sans Serif"/>
              </a:defRPr>
            </a:lvl4pPr>
            <a:lvl5pPr algn="l" rtl="0" eaLnBrk="1" fontAlgn="base" hangingPunct="1">
              <a:spcBef>
                <a:spcPct val="0"/>
              </a:spcBef>
              <a:spcAft>
                <a:spcPct val="0"/>
              </a:spcAft>
              <a:defRPr kumimoji="1" sz="2700" b="1">
                <a:solidFill>
                  <a:schemeClr val="tx2"/>
                </a:solidFill>
                <a:latin typeface="Calibri" panose="020F07020304040A0204" pitchFamily="34" charset="0"/>
                <a:ea typeface="標楷體" pitchFamily="65" charset="-120"/>
                <a:cs typeface="MS Sans Serif"/>
              </a:defRPr>
            </a:lvl5pPr>
            <a:lvl6pPr marL="342900" algn="l" rtl="0" eaLnBrk="1" fontAlgn="base" hangingPunct="1">
              <a:spcBef>
                <a:spcPct val="0"/>
              </a:spcBef>
              <a:spcAft>
                <a:spcPct val="0"/>
              </a:spcAft>
              <a:defRPr kumimoji="1" sz="2250" b="1">
                <a:solidFill>
                  <a:schemeClr val="tx2"/>
                </a:solidFill>
                <a:latin typeface="MS Sans Serif"/>
                <a:ea typeface="MS Sans Serif"/>
                <a:cs typeface="MS Sans Serif"/>
              </a:defRPr>
            </a:lvl6pPr>
            <a:lvl7pPr marL="685800" algn="l" rtl="0" eaLnBrk="1" fontAlgn="base" hangingPunct="1">
              <a:spcBef>
                <a:spcPct val="0"/>
              </a:spcBef>
              <a:spcAft>
                <a:spcPct val="0"/>
              </a:spcAft>
              <a:defRPr kumimoji="1" sz="2250" b="1">
                <a:solidFill>
                  <a:schemeClr val="tx2"/>
                </a:solidFill>
                <a:latin typeface="MS Sans Serif"/>
                <a:ea typeface="MS Sans Serif"/>
                <a:cs typeface="MS Sans Serif"/>
              </a:defRPr>
            </a:lvl7pPr>
            <a:lvl8pPr marL="1028700" algn="l" rtl="0" eaLnBrk="1" fontAlgn="base" hangingPunct="1">
              <a:spcBef>
                <a:spcPct val="0"/>
              </a:spcBef>
              <a:spcAft>
                <a:spcPct val="0"/>
              </a:spcAft>
              <a:defRPr kumimoji="1" sz="2250" b="1">
                <a:solidFill>
                  <a:schemeClr val="tx2"/>
                </a:solidFill>
                <a:latin typeface="MS Sans Serif"/>
                <a:ea typeface="MS Sans Serif"/>
                <a:cs typeface="MS Sans Serif"/>
              </a:defRPr>
            </a:lvl8pPr>
            <a:lvl9pPr marL="1371600" algn="l" rtl="0" eaLnBrk="1" fontAlgn="base" hangingPunct="1">
              <a:spcBef>
                <a:spcPct val="0"/>
              </a:spcBef>
              <a:spcAft>
                <a:spcPct val="0"/>
              </a:spcAft>
              <a:defRPr kumimoji="1" sz="2250" b="1">
                <a:solidFill>
                  <a:schemeClr val="tx2"/>
                </a:solidFill>
                <a:latin typeface="MS Sans Serif"/>
                <a:ea typeface="MS Sans Serif"/>
                <a:cs typeface="MS Sans Serif"/>
              </a:defRPr>
            </a:lvl9pPr>
          </a:lstStyle>
          <a:p>
            <a:r>
              <a:rPr lang="en-US" altLang="zh-CN" sz="3200" kern="0" dirty="0">
                <a:cs typeface="Calibri" panose="020F07020304040A0204" pitchFamily="34" charset="0"/>
              </a:rPr>
              <a:t>Classes of Computers (2)</a:t>
            </a:r>
            <a:endParaRPr lang="en-US" sz="3200" kern="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560" y="108349"/>
            <a:ext cx="7751130" cy="519113"/>
          </a:xfrm>
        </p:spPr>
        <p:txBody>
          <a:bodyPr/>
          <a:lstStyle/>
          <a:p>
            <a:r>
              <a:rPr lang="en-US" altLang="zh-CN" sz="3200" dirty="0">
                <a:cs typeface="Calibri" panose="020F07020304040A0204" pitchFamily="34" charset="0"/>
              </a:rPr>
              <a:t>Classes of Computers (3)</a:t>
            </a:r>
            <a:endParaRPr lang="en-US" sz="3200" dirty="0"/>
          </a:p>
        </p:txBody>
      </p:sp>
      <p:sp>
        <p:nvSpPr>
          <p:cNvPr id="3" name="Content Placeholder 2"/>
          <p:cNvSpPr>
            <a:spLocks noGrp="1"/>
          </p:cNvSpPr>
          <p:nvPr>
            <p:ph sz="half" idx="1"/>
          </p:nvPr>
        </p:nvSpPr>
        <p:spPr>
          <a:xfrm>
            <a:off x="153817" y="839262"/>
            <a:ext cx="5295015" cy="3307435"/>
          </a:xfrm>
        </p:spPr>
        <p:txBody>
          <a:bodyPr/>
          <a:lstStyle/>
          <a:p>
            <a:pPr>
              <a:lnSpc>
                <a:spcPct val="110000"/>
              </a:lnSpc>
            </a:pPr>
            <a:r>
              <a:rPr lang="en-US" altLang="zh-CN" sz="2400" b="1" dirty="0">
                <a:solidFill>
                  <a:srgbClr val="4F81BD"/>
                </a:solidFill>
              </a:rPr>
              <a:t>Supercomputers</a:t>
            </a:r>
          </a:p>
          <a:p>
            <a:pPr lvl="1">
              <a:lnSpc>
                <a:spcPct val="110000"/>
              </a:lnSpc>
            </a:pPr>
            <a:r>
              <a:rPr lang="en-US" altLang="zh-CN" sz="1600" dirty="0"/>
              <a:t>A class of computers with the highest performance and cost; </a:t>
            </a:r>
            <a:r>
              <a:rPr lang="en-US" sz="1600" b="0" i="0" dirty="0">
                <a:solidFill>
                  <a:srgbClr val="374151"/>
                </a:solidFill>
                <a:effectLst/>
                <a:latin typeface="Söhne"/>
              </a:rPr>
              <a:t>with modern supercomputers often reaching into the </a:t>
            </a:r>
            <a:r>
              <a:rPr lang="en-US" sz="1600" b="0" i="0" dirty="0" err="1">
                <a:solidFill>
                  <a:srgbClr val="374151"/>
                </a:solidFill>
                <a:effectLst/>
                <a:latin typeface="Söhne"/>
              </a:rPr>
              <a:t>petaFLOPS</a:t>
            </a:r>
            <a:r>
              <a:rPr lang="en-US" sz="1600" b="0" i="0" dirty="0">
                <a:solidFill>
                  <a:srgbClr val="374151"/>
                </a:solidFill>
                <a:effectLst/>
                <a:latin typeface="Söhne"/>
              </a:rPr>
              <a:t> (10^15 FLOPS) and </a:t>
            </a:r>
            <a:r>
              <a:rPr lang="en-US" sz="1600" b="0" i="0" dirty="0" err="1">
                <a:solidFill>
                  <a:srgbClr val="374151"/>
                </a:solidFill>
                <a:effectLst/>
                <a:latin typeface="Söhne"/>
              </a:rPr>
              <a:t>exaFLOPS</a:t>
            </a:r>
            <a:r>
              <a:rPr lang="en-US" sz="1600" b="0" i="0" dirty="0">
                <a:solidFill>
                  <a:srgbClr val="374151"/>
                </a:solidFill>
                <a:effectLst/>
                <a:latin typeface="Söhne"/>
              </a:rPr>
              <a:t> (10^18 FLOPS) range.</a:t>
            </a:r>
          </a:p>
          <a:p>
            <a:pPr lvl="1">
              <a:lnSpc>
                <a:spcPct val="110000"/>
              </a:lnSpc>
            </a:pPr>
            <a:r>
              <a:rPr lang="en-US" sz="1600" b="0" i="0" dirty="0">
                <a:solidFill>
                  <a:srgbClr val="374151"/>
                </a:solidFill>
                <a:effectLst/>
                <a:latin typeface="Söhne"/>
              </a:rPr>
              <a:t>The applications include climate and weather modeling, physical simulations (like simulations of atomic interactions or astronomical phenomena), cryptographic analysis, and other scientific and engineering problems that cannot be solved within a reasonable time frame on less powerful machines.</a:t>
            </a:r>
            <a:endParaRPr lang="en-US" sz="2000" dirty="0"/>
          </a:p>
        </p:txBody>
      </p:sp>
      <p:sp>
        <p:nvSpPr>
          <p:cNvPr id="4" name="灯片编号占位符 3"/>
          <p:cNvSpPr>
            <a:spLocks noGrp="1"/>
          </p:cNvSpPr>
          <p:nvPr>
            <p:ph type="sldNum" sz="quarter" idx="10"/>
          </p:nvPr>
        </p:nvSpPr>
        <p:spPr/>
        <p:txBody>
          <a:bodyPr/>
          <a:lstStyle/>
          <a:p>
            <a:fld id="{D9B6BDF2-6896-4B98-8776-C18582F63BA5}" type="slidenum">
              <a:rPr lang="zh-TW" altLang="en-US" smtClean="0"/>
              <a:t>11</a:t>
            </a:fld>
            <a:endParaRPr lang="zh-TW" altLang="en-US"/>
          </a:p>
        </p:txBody>
      </p:sp>
      <p:pic>
        <p:nvPicPr>
          <p:cNvPr id="5" name="Picture 4">
            <a:extLst>
              <a:ext uri="{FF2B5EF4-FFF2-40B4-BE49-F238E27FC236}">
                <a16:creationId xmlns:a16="http://schemas.microsoft.com/office/drawing/2014/main" id="{4C7E4157-769D-4AB2-A032-BA9699838D9E}"/>
              </a:ext>
            </a:extLst>
          </p:cNvPr>
          <p:cNvPicPr>
            <a:picLocks noChangeAspect="1"/>
          </p:cNvPicPr>
          <p:nvPr/>
        </p:nvPicPr>
        <p:blipFill>
          <a:blip r:embed="rId3"/>
          <a:stretch>
            <a:fillRect/>
          </a:stretch>
        </p:blipFill>
        <p:spPr>
          <a:xfrm>
            <a:off x="5448833" y="2217420"/>
            <a:ext cx="3595632" cy="2263140"/>
          </a:xfrm>
          <a:prstGeom prst="rect">
            <a:avLst/>
          </a:prstGeom>
        </p:spPr>
      </p:pic>
      <p:pic>
        <p:nvPicPr>
          <p:cNvPr id="6" name="Picture 5">
            <a:extLst>
              <a:ext uri="{FF2B5EF4-FFF2-40B4-BE49-F238E27FC236}">
                <a16:creationId xmlns:a16="http://schemas.microsoft.com/office/drawing/2014/main" id="{EACBF35E-F9BD-43EA-909B-6BDA46436859}"/>
              </a:ext>
            </a:extLst>
          </p:cNvPr>
          <p:cNvPicPr>
            <a:picLocks noChangeAspect="1"/>
          </p:cNvPicPr>
          <p:nvPr/>
        </p:nvPicPr>
        <p:blipFill>
          <a:blip r:embed="rId4"/>
          <a:stretch>
            <a:fillRect/>
          </a:stretch>
        </p:blipFill>
        <p:spPr>
          <a:xfrm>
            <a:off x="6195970" y="0"/>
            <a:ext cx="2023469" cy="2217420"/>
          </a:xfrm>
          <a:prstGeom prst="rect">
            <a:avLst/>
          </a:prstGeom>
        </p:spPr>
      </p:pic>
      <p:sp>
        <p:nvSpPr>
          <p:cNvPr id="7" name="TextBox 6">
            <a:extLst>
              <a:ext uri="{FF2B5EF4-FFF2-40B4-BE49-F238E27FC236}">
                <a16:creationId xmlns:a16="http://schemas.microsoft.com/office/drawing/2014/main" id="{3C2E00EB-9CE4-4A5D-A512-F9DE553833D1}"/>
              </a:ext>
            </a:extLst>
          </p:cNvPr>
          <p:cNvSpPr txBox="1"/>
          <p:nvPr/>
        </p:nvSpPr>
        <p:spPr>
          <a:xfrm>
            <a:off x="8113020" y="1481343"/>
            <a:ext cx="877163" cy="646331"/>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1976</a:t>
            </a:r>
          </a:p>
          <a:p>
            <a:r>
              <a:rPr lang="en-US" dirty="0">
                <a:ea typeface="標楷體" pitchFamily="65" charset="-120"/>
                <a:cs typeface="Calibri" panose="020F07020304040A0204" pitchFamily="34" charset="0"/>
              </a:rPr>
              <a:t>Cray-1</a:t>
            </a:r>
          </a:p>
        </p:txBody>
      </p:sp>
      <p:sp>
        <p:nvSpPr>
          <p:cNvPr id="8" name="TextBox 7">
            <a:extLst>
              <a:ext uri="{FF2B5EF4-FFF2-40B4-BE49-F238E27FC236}">
                <a16:creationId xmlns:a16="http://schemas.microsoft.com/office/drawing/2014/main" id="{8D57EAE4-769C-48C4-83C8-577AE0DB4BC9}"/>
              </a:ext>
            </a:extLst>
          </p:cNvPr>
          <p:cNvSpPr txBox="1"/>
          <p:nvPr/>
        </p:nvSpPr>
        <p:spPr>
          <a:xfrm>
            <a:off x="6652260" y="4192417"/>
            <a:ext cx="697627" cy="369332"/>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2023</a:t>
            </a:r>
          </a:p>
        </p:txBody>
      </p:sp>
      <p:sp>
        <p:nvSpPr>
          <p:cNvPr id="9" name="TextBox 8">
            <a:extLst>
              <a:ext uri="{FF2B5EF4-FFF2-40B4-BE49-F238E27FC236}">
                <a16:creationId xmlns:a16="http://schemas.microsoft.com/office/drawing/2014/main" id="{9AACDF4F-55E0-4710-A8E9-5236EB8A6633}"/>
              </a:ext>
            </a:extLst>
          </p:cNvPr>
          <p:cNvSpPr txBox="1"/>
          <p:nvPr/>
        </p:nvSpPr>
        <p:spPr>
          <a:xfrm>
            <a:off x="190102" y="3986953"/>
            <a:ext cx="4980851" cy="369332"/>
          </a:xfrm>
          <a:prstGeom prst="rect">
            <a:avLst/>
          </a:prstGeom>
          <a:noFill/>
        </p:spPr>
        <p:txBody>
          <a:bodyPr wrap="none" rtlCol="0" anchor="ctr" anchorCtr="1">
            <a:spAutoFit/>
          </a:bodyPr>
          <a:lstStyle/>
          <a:p>
            <a:r>
              <a:rPr lang="en-US" b="1" dirty="0" err="1">
                <a:solidFill>
                  <a:srgbClr val="0000FF"/>
                </a:solidFill>
                <a:ea typeface="標楷體" pitchFamily="65" charset="-120"/>
                <a:cs typeface="Calibri" panose="020F07020304040A0204" pitchFamily="34" charset="0"/>
              </a:rPr>
              <a:t>killo</a:t>
            </a:r>
            <a:r>
              <a:rPr lang="en-US" b="1" dirty="0">
                <a:solidFill>
                  <a:srgbClr val="0000FF"/>
                </a:solidFill>
                <a:ea typeface="標楷體" pitchFamily="65" charset="-120"/>
                <a:cs typeface="Calibri" panose="020F07020304040A0204" pitchFamily="34" charset="0"/>
              </a:rPr>
              <a:t>, mega, giga, tera, </a:t>
            </a:r>
            <a:r>
              <a:rPr lang="en-US" b="1" dirty="0" err="1">
                <a:solidFill>
                  <a:srgbClr val="0000FF"/>
                </a:solidFill>
                <a:ea typeface="標楷體" pitchFamily="65" charset="-120"/>
                <a:cs typeface="Calibri" panose="020F07020304040A0204" pitchFamily="34" charset="0"/>
              </a:rPr>
              <a:t>peta</a:t>
            </a:r>
            <a:r>
              <a:rPr lang="en-US" b="1" dirty="0">
                <a:solidFill>
                  <a:srgbClr val="0000FF"/>
                </a:solidFill>
                <a:ea typeface="標楷體" pitchFamily="65" charset="-120"/>
                <a:cs typeface="Calibri" panose="020F07020304040A0204" pitchFamily="34" charset="0"/>
              </a:rPr>
              <a:t>, </a:t>
            </a:r>
            <a:r>
              <a:rPr lang="en-US" b="1" dirty="0" err="1">
                <a:solidFill>
                  <a:srgbClr val="0000FF"/>
                </a:solidFill>
                <a:ea typeface="標楷體" pitchFamily="65" charset="-120"/>
                <a:cs typeface="Calibri" panose="020F07020304040A0204" pitchFamily="34" charset="0"/>
              </a:rPr>
              <a:t>exa</a:t>
            </a:r>
            <a:r>
              <a:rPr lang="en-US" b="1" dirty="0">
                <a:solidFill>
                  <a:srgbClr val="0000FF"/>
                </a:solidFill>
                <a:ea typeface="標楷體" pitchFamily="65" charset="-120"/>
                <a:cs typeface="Calibri" panose="020F07020304040A0204" pitchFamily="34" charset="0"/>
              </a:rPr>
              <a:t>, zetta, </a:t>
            </a:r>
            <a:r>
              <a:rPr lang="en-US" b="1" dirty="0" err="1">
                <a:solidFill>
                  <a:srgbClr val="0000FF"/>
                </a:solidFill>
                <a:ea typeface="標楷體" pitchFamily="65" charset="-120"/>
                <a:cs typeface="Calibri" panose="020F07020304040A0204" pitchFamily="34" charset="0"/>
              </a:rPr>
              <a:t>yotta</a:t>
            </a:r>
            <a:endParaRPr lang="en-US" b="1" dirty="0">
              <a:solidFill>
                <a:srgbClr val="0000FF"/>
              </a:solidFill>
              <a:ea typeface="標楷體" pitchFamily="65" charset="-120"/>
              <a:cs typeface="Calibri" panose="020F07020304040A0204" pitchFamily="34" charset="0"/>
            </a:endParaRPr>
          </a:p>
        </p:txBody>
      </p:sp>
      <p:sp>
        <p:nvSpPr>
          <p:cNvPr id="10" name="TextBox 9">
            <a:extLst>
              <a:ext uri="{FF2B5EF4-FFF2-40B4-BE49-F238E27FC236}">
                <a16:creationId xmlns:a16="http://schemas.microsoft.com/office/drawing/2014/main" id="{36D920C8-08B7-4365-B3AF-EB8B01B74332}"/>
              </a:ext>
            </a:extLst>
          </p:cNvPr>
          <p:cNvSpPr txBox="1"/>
          <p:nvPr/>
        </p:nvSpPr>
        <p:spPr>
          <a:xfrm>
            <a:off x="190102" y="4342796"/>
            <a:ext cx="4852610" cy="276999"/>
          </a:xfrm>
          <a:prstGeom prst="rect">
            <a:avLst/>
          </a:prstGeom>
          <a:noFill/>
        </p:spPr>
        <p:txBody>
          <a:bodyPr wrap="none" rtlCol="0" anchor="ctr" anchorCtr="1">
            <a:spAutoFit/>
          </a:bodyPr>
          <a:lstStyle/>
          <a:p>
            <a:r>
              <a:rPr lang="en-US" sz="1200" b="1" dirty="0" err="1">
                <a:solidFill>
                  <a:srgbClr val="0000FF"/>
                </a:solidFill>
                <a:ea typeface="標楷體" pitchFamily="65" charset="-120"/>
                <a:cs typeface="Calibri" panose="020F07020304040A0204" pitchFamily="34" charset="0"/>
              </a:rPr>
              <a:t>thousand,million,billion,trillion,quadrillion</a:t>
            </a:r>
            <a:r>
              <a:rPr lang="en-US" sz="1200" b="1" dirty="0">
                <a:solidFill>
                  <a:srgbClr val="0000FF"/>
                </a:solidFill>
                <a:ea typeface="標楷體" pitchFamily="65" charset="-120"/>
                <a:cs typeface="Calibri" panose="020F07020304040A0204" pitchFamily="34" charset="0"/>
              </a:rPr>
              <a:t>, </a:t>
            </a:r>
            <a:r>
              <a:rPr lang="en-US" sz="1200" b="1" dirty="0" err="1">
                <a:solidFill>
                  <a:srgbClr val="0000FF"/>
                </a:solidFill>
                <a:ea typeface="標楷體" pitchFamily="65" charset="-120"/>
                <a:cs typeface="Calibri" panose="020F07020304040A0204" pitchFamily="34" charset="0"/>
              </a:rPr>
              <a:t>quintillion,sextillion</a:t>
            </a:r>
            <a:r>
              <a:rPr lang="en-US" sz="1200" b="1" dirty="0">
                <a:solidFill>
                  <a:srgbClr val="0000FF"/>
                </a:solidFill>
                <a:ea typeface="標楷體" pitchFamily="65" charset="-120"/>
                <a:cs typeface="Calibri" panose="020F07020304040A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152400"/>
            <a:ext cx="7720650" cy="475062"/>
          </a:xfrm>
        </p:spPr>
        <p:txBody>
          <a:bodyPr/>
          <a:lstStyle/>
          <a:p>
            <a:r>
              <a:rPr lang="en-US" sz="3200" dirty="0"/>
              <a:t>Post-PC Era</a:t>
            </a:r>
          </a:p>
        </p:txBody>
      </p:sp>
      <p:sp>
        <p:nvSpPr>
          <p:cNvPr id="3" name="Content Placeholder 2"/>
          <p:cNvSpPr>
            <a:spLocks noGrp="1"/>
          </p:cNvSpPr>
          <p:nvPr>
            <p:ph sz="half" idx="1"/>
          </p:nvPr>
        </p:nvSpPr>
        <p:spPr>
          <a:xfrm>
            <a:off x="1013460" y="844550"/>
            <a:ext cx="4330700" cy="3693160"/>
          </a:xfrm>
        </p:spPr>
        <p:txBody>
          <a:bodyPr>
            <a:normAutofit/>
          </a:bodyPr>
          <a:lstStyle/>
          <a:p>
            <a:pPr>
              <a:lnSpc>
                <a:spcPct val="100000"/>
              </a:lnSpc>
            </a:pPr>
            <a:r>
              <a:rPr lang="en-US" sz="2400" b="1" dirty="0">
                <a:solidFill>
                  <a:schemeClr val="accent1"/>
                </a:solidFill>
              </a:rPr>
              <a:t>Personal Mobile Devices</a:t>
            </a:r>
          </a:p>
          <a:p>
            <a:pPr lvl="1">
              <a:lnSpc>
                <a:spcPct val="100000"/>
              </a:lnSpc>
            </a:pPr>
            <a:r>
              <a:rPr lang="en-US" sz="2000" dirty="0"/>
              <a:t>Towards the light-weight direction</a:t>
            </a:r>
          </a:p>
          <a:p>
            <a:pPr lvl="1">
              <a:lnSpc>
                <a:spcPct val="100000"/>
              </a:lnSpc>
            </a:pPr>
            <a:r>
              <a:rPr lang="en-US" sz="2000" dirty="0"/>
              <a:t>Battery-operated devices with wireless connectivity.</a:t>
            </a:r>
          </a:p>
          <a:p>
            <a:pPr lvl="1">
              <a:lnSpc>
                <a:spcPct val="100000"/>
              </a:lnSpc>
            </a:pPr>
            <a:r>
              <a:rPr lang="en-US" sz="2000" dirty="0"/>
              <a:t>Touch screen interface</a:t>
            </a:r>
          </a:p>
          <a:p>
            <a:pPr>
              <a:lnSpc>
                <a:spcPct val="100000"/>
              </a:lnSpc>
            </a:pPr>
            <a:r>
              <a:rPr lang="en-US" sz="2400" b="1" dirty="0">
                <a:solidFill>
                  <a:schemeClr val="accent1"/>
                </a:solidFill>
              </a:rPr>
              <a:t>Warehouse-Scale Computers</a:t>
            </a:r>
          </a:p>
          <a:p>
            <a:pPr lvl="1">
              <a:lnSpc>
                <a:spcPct val="100000"/>
              </a:lnSpc>
            </a:pPr>
            <a:r>
              <a:rPr lang="en-US" sz="2000" dirty="0"/>
              <a:t>Towards the large-scale direction</a:t>
            </a:r>
          </a:p>
          <a:p>
            <a:pPr lvl="1">
              <a:lnSpc>
                <a:spcPct val="100000"/>
              </a:lnSpc>
            </a:pPr>
            <a:r>
              <a:rPr lang="en-US" sz="2000" dirty="0"/>
              <a:t>Datacenter containing hundreds of thousands of servers providing software as a service (SaaS).</a:t>
            </a:r>
          </a:p>
        </p:txBody>
      </p:sp>
      <p:pic>
        <p:nvPicPr>
          <p:cNvPr id="3074" name="Picture 2" descr="Mobile devices coll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5867" y="844550"/>
            <a:ext cx="2889823" cy="184400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fld id="{D9B6BDF2-6896-4B98-8776-C18582F63BA5}" type="slidenum">
              <a:rPr lang="zh-TW" altLang="en-US" smtClean="0"/>
              <a:t>12</a:t>
            </a:fld>
            <a:endParaRPr lang="zh-TW" altLang="en-US"/>
          </a:p>
        </p:txBody>
      </p:sp>
      <p:pic>
        <p:nvPicPr>
          <p:cNvPr id="5" name="Picture 4">
            <a:extLst>
              <a:ext uri="{FF2B5EF4-FFF2-40B4-BE49-F238E27FC236}">
                <a16:creationId xmlns:a16="http://schemas.microsoft.com/office/drawing/2014/main" id="{D34DC5BD-2AF9-4EEE-AE0C-9A13441BC870}"/>
              </a:ext>
            </a:extLst>
          </p:cNvPr>
          <p:cNvPicPr>
            <a:picLocks noChangeAspect="1"/>
          </p:cNvPicPr>
          <p:nvPr/>
        </p:nvPicPr>
        <p:blipFill>
          <a:blip r:embed="rId4"/>
          <a:stretch>
            <a:fillRect/>
          </a:stretch>
        </p:blipFill>
        <p:spPr>
          <a:xfrm>
            <a:off x="5344160" y="2688559"/>
            <a:ext cx="3716020" cy="18491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F721-30ED-4697-9CCE-08E87B8B80F4}"/>
              </a:ext>
            </a:extLst>
          </p:cNvPr>
          <p:cNvSpPr>
            <a:spLocks noGrp="1"/>
          </p:cNvSpPr>
          <p:nvPr>
            <p:ph type="title"/>
          </p:nvPr>
        </p:nvSpPr>
        <p:spPr>
          <a:xfrm>
            <a:off x="783772" y="108585"/>
            <a:ext cx="8026400" cy="518795"/>
          </a:xfrm>
        </p:spPr>
        <p:txBody>
          <a:bodyPr/>
          <a:lstStyle/>
          <a:p>
            <a:r>
              <a:rPr lang="en-US" dirty="0"/>
              <a:t>Supercomputers vs. Whare-House Computers</a:t>
            </a:r>
          </a:p>
        </p:txBody>
      </p:sp>
      <p:sp>
        <p:nvSpPr>
          <p:cNvPr id="5" name="Slide Number Placeholder 4">
            <a:extLst>
              <a:ext uri="{FF2B5EF4-FFF2-40B4-BE49-F238E27FC236}">
                <a16:creationId xmlns:a16="http://schemas.microsoft.com/office/drawing/2014/main" id="{C48854E1-54CD-4339-826A-94AD794AD833}"/>
              </a:ext>
            </a:extLst>
          </p:cNvPr>
          <p:cNvSpPr>
            <a:spLocks noGrp="1"/>
          </p:cNvSpPr>
          <p:nvPr>
            <p:ph type="sldNum" sz="quarter" idx="10"/>
          </p:nvPr>
        </p:nvSpPr>
        <p:spPr/>
        <p:txBody>
          <a:bodyPr/>
          <a:lstStyle/>
          <a:p>
            <a:fld id="{D9B6BDF2-6896-4B98-8776-C18582F63BA5}" type="slidenum">
              <a:rPr lang="zh-TW" altLang="en-US" smtClean="0"/>
              <a:t>13</a:t>
            </a:fld>
            <a:endParaRPr lang="zh-TW" altLang="en-US"/>
          </a:p>
        </p:txBody>
      </p:sp>
      <p:graphicFrame>
        <p:nvGraphicFramePr>
          <p:cNvPr id="6" name="Table 6">
            <a:extLst>
              <a:ext uri="{FF2B5EF4-FFF2-40B4-BE49-F238E27FC236}">
                <a16:creationId xmlns:a16="http://schemas.microsoft.com/office/drawing/2014/main" id="{046F8129-B191-4AF3-9A12-5555251680B1}"/>
              </a:ext>
            </a:extLst>
          </p:cNvPr>
          <p:cNvGraphicFramePr>
            <a:graphicFrameLocks noGrp="1"/>
          </p:cNvGraphicFramePr>
          <p:nvPr>
            <p:extLst>
              <p:ext uri="{D42A27DB-BD31-4B8C-83A1-F6EECF244321}">
                <p14:modId xmlns:p14="http://schemas.microsoft.com/office/powerpoint/2010/main" val="1881180567"/>
              </p:ext>
            </p:extLst>
          </p:nvPr>
        </p:nvGraphicFramePr>
        <p:xfrm>
          <a:off x="355599" y="902607"/>
          <a:ext cx="8609014" cy="3382962"/>
        </p:xfrm>
        <a:graphic>
          <a:graphicData uri="http://schemas.openxmlformats.org/drawingml/2006/table">
            <a:tbl>
              <a:tblPr firstRow="1" bandRow="1">
                <a:tableStyleId>{5C22544A-7EE6-4342-B048-85BDC9FD1C3A}</a:tableStyleId>
              </a:tblPr>
              <a:tblGrid>
                <a:gridCol w="1772665">
                  <a:extLst>
                    <a:ext uri="{9D8B030D-6E8A-4147-A177-3AD203B41FA5}">
                      <a16:colId xmlns:a16="http://schemas.microsoft.com/office/drawing/2014/main" val="476266824"/>
                    </a:ext>
                  </a:extLst>
                </a:gridCol>
                <a:gridCol w="3717359">
                  <a:extLst>
                    <a:ext uri="{9D8B030D-6E8A-4147-A177-3AD203B41FA5}">
                      <a16:colId xmlns:a16="http://schemas.microsoft.com/office/drawing/2014/main" val="3840443058"/>
                    </a:ext>
                  </a:extLst>
                </a:gridCol>
                <a:gridCol w="3118990">
                  <a:extLst>
                    <a:ext uri="{9D8B030D-6E8A-4147-A177-3AD203B41FA5}">
                      <a16:colId xmlns:a16="http://schemas.microsoft.com/office/drawing/2014/main" val="2733848123"/>
                    </a:ext>
                  </a:extLst>
                </a:gridCol>
              </a:tblGrid>
              <a:tr h="434181">
                <a:tc>
                  <a:txBody>
                    <a:bodyPr/>
                    <a:lstStyle/>
                    <a:p>
                      <a:r>
                        <a:rPr lang="en-US" dirty="0"/>
                        <a:t>Features</a:t>
                      </a:r>
                    </a:p>
                  </a:txBody>
                  <a:tcPr/>
                </a:tc>
                <a:tc>
                  <a:txBody>
                    <a:bodyPr/>
                    <a:lstStyle/>
                    <a:p>
                      <a:r>
                        <a:rPr lang="en-US" dirty="0"/>
                        <a:t>Supercomputers</a:t>
                      </a:r>
                    </a:p>
                  </a:txBody>
                  <a:tcPr/>
                </a:tc>
                <a:tc>
                  <a:txBody>
                    <a:bodyPr/>
                    <a:lstStyle/>
                    <a:p>
                      <a:r>
                        <a:rPr lang="en-US" dirty="0"/>
                        <a:t>WSC (Whare-House Computer)</a:t>
                      </a:r>
                    </a:p>
                  </a:txBody>
                  <a:tcPr/>
                </a:tc>
                <a:extLst>
                  <a:ext uri="{0D108BD9-81ED-4DB2-BD59-A6C34878D82A}">
                    <a16:rowId xmlns:a16="http://schemas.microsoft.com/office/drawing/2014/main" val="854948451"/>
                  </a:ext>
                </a:extLst>
              </a:tr>
              <a:tr h="434181">
                <a:tc>
                  <a:txBody>
                    <a:bodyPr/>
                    <a:lstStyle/>
                    <a:p>
                      <a:r>
                        <a:rPr lang="en-US" dirty="0"/>
                        <a:t>Primary goal</a:t>
                      </a:r>
                    </a:p>
                  </a:txBody>
                  <a:tcPr/>
                </a:tc>
                <a:tc>
                  <a:txBody>
                    <a:bodyPr/>
                    <a:lstStyle/>
                    <a:p>
                      <a:r>
                        <a:rPr lang="en-US" dirty="0"/>
                        <a:t>Maximize performance for a single application;</a:t>
                      </a:r>
                    </a:p>
                    <a:p>
                      <a:r>
                        <a:rPr lang="en-US" dirty="0">
                          <a:solidFill>
                            <a:srgbClr val="FF0000"/>
                          </a:solidFill>
                        </a:rPr>
                        <a:t>Low latency </a:t>
                      </a:r>
                      <a:r>
                        <a:rPr lang="en-US" dirty="0">
                          <a:solidFill>
                            <a:schemeClr val="tx1"/>
                          </a:solidFill>
                        </a:rPr>
                        <a:t>computing</a:t>
                      </a:r>
                    </a:p>
                  </a:txBody>
                  <a:tcPr/>
                </a:tc>
                <a:tc>
                  <a:txBody>
                    <a:bodyPr/>
                    <a:lstStyle/>
                    <a:p>
                      <a:r>
                        <a:rPr lang="en-US" dirty="0"/>
                        <a:t>Handle massive data and internet services; </a:t>
                      </a:r>
                      <a:r>
                        <a:rPr lang="en-US" dirty="0">
                          <a:solidFill>
                            <a:srgbClr val="FF0000"/>
                          </a:solidFill>
                        </a:rPr>
                        <a:t>High throughput </a:t>
                      </a:r>
                      <a:r>
                        <a:rPr lang="en-US" dirty="0"/>
                        <a:t>computing</a:t>
                      </a:r>
                    </a:p>
                  </a:txBody>
                  <a:tcPr/>
                </a:tc>
                <a:extLst>
                  <a:ext uri="{0D108BD9-81ED-4DB2-BD59-A6C34878D82A}">
                    <a16:rowId xmlns:a16="http://schemas.microsoft.com/office/drawing/2014/main" val="4038985169"/>
                  </a:ext>
                </a:extLst>
              </a:tr>
              <a:tr h="434181">
                <a:tc>
                  <a:txBody>
                    <a:bodyPr/>
                    <a:lstStyle/>
                    <a:p>
                      <a:r>
                        <a:rPr lang="en-US" dirty="0"/>
                        <a:t>Architecture</a:t>
                      </a:r>
                    </a:p>
                  </a:txBody>
                  <a:tcPr/>
                </a:tc>
                <a:tc>
                  <a:txBody>
                    <a:bodyPr/>
                    <a:lstStyle/>
                    <a:p>
                      <a:r>
                        <a:rPr lang="en-US" dirty="0">
                          <a:solidFill>
                            <a:srgbClr val="FF0000"/>
                          </a:solidFill>
                        </a:rPr>
                        <a:t>Tightly coupled </a:t>
                      </a:r>
                      <a:r>
                        <a:rPr lang="en-US" dirty="0">
                          <a:solidFill>
                            <a:schemeClr val="tx1"/>
                          </a:solidFill>
                        </a:rPr>
                        <a:t>(e.g. shared memory)</a:t>
                      </a:r>
                      <a:r>
                        <a:rPr lang="en-US" dirty="0"/>
                        <a:t>, centralized designs, specialized parts</a:t>
                      </a:r>
                    </a:p>
                  </a:txBody>
                  <a:tcPr/>
                </a:tc>
                <a:tc>
                  <a:txBody>
                    <a:bodyPr/>
                    <a:lstStyle/>
                    <a:p>
                      <a:r>
                        <a:rPr lang="en-US" dirty="0">
                          <a:solidFill>
                            <a:srgbClr val="FF0000"/>
                          </a:solidFill>
                        </a:rPr>
                        <a:t>Distributed</a:t>
                      </a:r>
                      <a:r>
                        <a:rPr lang="en-US" dirty="0"/>
                        <a:t>, commodity servers</a:t>
                      </a:r>
                    </a:p>
                  </a:txBody>
                  <a:tcPr/>
                </a:tc>
                <a:extLst>
                  <a:ext uri="{0D108BD9-81ED-4DB2-BD59-A6C34878D82A}">
                    <a16:rowId xmlns:a16="http://schemas.microsoft.com/office/drawing/2014/main" val="2438328673"/>
                  </a:ext>
                </a:extLst>
              </a:tr>
              <a:tr h="434181">
                <a:tc>
                  <a:txBody>
                    <a:bodyPr/>
                    <a:lstStyle/>
                    <a:p>
                      <a:r>
                        <a:rPr lang="en-US" dirty="0"/>
                        <a:t>Interconnect</a:t>
                      </a:r>
                    </a:p>
                  </a:txBody>
                  <a:tcPr/>
                </a:tc>
                <a:tc>
                  <a:txBody>
                    <a:bodyPr/>
                    <a:lstStyle/>
                    <a:p>
                      <a:r>
                        <a:rPr lang="en-US" dirty="0"/>
                        <a:t>High bandwidth, low latency, custom-designed network</a:t>
                      </a:r>
                    </a:p>
                  </a:txBody>
                  <a:tcPr/>
                </a:tc>
                <a:tc>
                  <a:txBody>
                    <a:bodyPr/>
                    <a:lstStyle/>
                    <a:p>
                      <a:r>
                        <a:rPr lang="en-US" dirty="0"/>
                        <a:t>Standard networking (Ethernet, InfiniBand)</a:t>
                      </a:r>
                    </a:p>
                  </a:txBody>
                  <a:tcPr/>
                </a:tc>
                <a:extLst>
                  <a:ext uri="{0D108BD9-81ED-4DB2-BD59-A6C34878D82A}">
                    <a16:rowId xmlns:a16="http://schemas.microsoft.com/office/drawing/2014/main" val="372880065"/>
                  </a:ext>
                </a:extLst>
              </a:tr>
              <a:tr h="434181">
                <a:tc>
                  <a:txBody>
                    <a:bodyPr/>
                    <a:lstStyle/>
                    <a:p>
                      <a:r>
                        <a:rPr lang="en-US" dirty="0"/>
                        <a:t>Target applications</a:t>
                      </a:r>
                    </a:p>
                  </a:txBody>
                  <a:tcPr/>
                </a:tc>
                <a:tc>
                  <a:txBody>
                    <a:bodyPr/>
                    <a:lstStyle/>
                    <a:p>
                      <a:r>
                        <a:rPr lang="en-US" dirty="0"/>
                        <a:t>Scientific simulation, modeling, weather forecasting, AI training</a:t>
                      </a:r>
                    </a:p>
                  </a:txBody>
                  <a:tcPr/>
                </a:tc>
                <a:tc>
                  <a:txBody>
                    <a:bodyPr/>
                    <a:lstStyle/>
                    <a:p>
                      <a:r>
                        <a:rPr lang="en-US" dirty="0"/>
                        <a:t>Web services, cloud computing, data analytics</a:t>
                      </a:r>
                    </a:p>
                  </a:txBody>
                  <a:tcPr/>
                </a:tc>
                <a:extLst>
                  <a:ext uri="{0D108BD9-81ED-4DB2-BD59-A6C34878D82A}">
                    <a16:rowId xmlns:a16="http://schemas.microsoft.com/office/drawing/2014/main" val="1221248155"/>
                  </a:ext>
                </a:extLst>
              </a:tr>
              <a:tr h="434181">
                <a:tc>
                  <a:txBody>
                    <a:bodyPr/>
                    <a:lstStyle/>
                    <a:p>
                      <a:r>
                        <a:rPr lang="en-US" dirty="0"/>
                        <a:t>Scalability</a:t>
                      </a:r>
                    </a:p>
                  </a:txBody>
                  <a:tcPr/>
                </a:tc>
                <a:tc>
                  <a:txBody>
                    <a:bodyPr/>
                    <a:lstStyle/>
                    <a:p>
                      <a:r>
                        <a:rPr lang="en-US" dirty="0"/>
                        <a:t>Limited by specialized hardware</a:t>
                      </a:r>
                    </a:p>
                  </a:txBody>
                  <a:tcPr anchor="ctr"/>
                </a:tc>
                <a:tc>
                  <a:txBody>
                    <a:bodyPr/>
                    <a:lstStyle/>
                    <a:p>
                      <a:r>
                        <a:rPr lang="en-US" dirty="0"/>
                        <a:t>Highly scalable with commodity hardware</a:t>
                      </a:r>
                    </a:p>
                  </a:txBody>
                  <a:tcPr anchor="ctr"/>
                </a:tc>
                <a:extLst>
                  <a:ext uri="{0D108BD9-81ED-4DB2-BD59-A6C34878D82A}">
                    <a16:rowId xmlns:a16="http://schemas.microsoft.com/office/drawing/2014/main" val="3817372679"/>
                  </a:ext>
                </a:extLst>
              </a:tr>
              <a:tr h="434181">
                <a:tc>
                  <a:txBody>
                    <a:bodyPr/>
                    <a:lstStyle/>
                    <a:p>
                      <a:r>
                        <a:rPr lang="en-US" dirty="0"/>
                        <a:t>Cost</a:t>
                      </a:r>
                    </a:p>
                  </a:txBody>
                  <a:tcPr/>
                </a:tc>
                <a:tc>
                  <a:txBody>
                    <a:bodyPr/>
                    <a:lstStyle/>
                    <a:p>
                      <a:r>
                        <a:rPr lang="en-US" dirty="0"/>
                        <a:t>Very high</a:t>
                      </a:r>
                    </a:p>
                  </a:txBody>
                  <a:tcPr/>
                </a:tc>
                <a:tc>
                  <a:txBody>
                    <a:bodyPr/>
                    <a:lstStyle/>
                    <a:p>
                      <a:r>
                        <a:rPr lang="en-US" dirty="0"/>
                        <a:t>Lower per unit of computing power</a:t>
                      </a:r>
                    </a:p>
                  </a:txBody>
                  <a:tcPr/>
                </a:tc>
                <a:extLst>
                  <a:ext uri="{0D108BD9-81ED-4DB2-BD59-A6C34878D82A}">
                    <a16:rowId xmlns:a16="http://schemas.microsoft.com/office/drawing/2014/main" val="2781267920"/>
                  </a:ext>
                </a:extLst>
              </a:tr>
            </a:tbl>
          </a:graphicData>
        </a:graphic>
      </p:graphicFrame>
    </p:spTree>
    <p:extLst>
      <p:ext uri="{BB962C8B-B14F-4D97-AF65-F5344CB8AC3E}">
        <p14:creationId xmlns:p14="http://schemas.microsoft.com/office/powerpoint/2010/main" val="744837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05840" y="108349"/>
            <a:ext cx="7669850" cy="519113"/>
          </a:xfrm>
        </p:spPr>
        <p:txBody>
          <a:bodyPr/>
          <a:lstStyle/>
          <a:p>
            <a:r>
              <a:rPr lang="en-US" sz="3200" dirty="0"/>
              <a:t>Embedded vs. Desktop</a:t>
            </a:r>
          </a:p>
        </p:txBody>
      </p:sp>
      <p:pic>
        <p:nvPicPr>
          <p:cNvPr id="4098" name="Picture 2" descr="https://image.slidesharecdn.com/internettrends2014-052814-pdf-140528064345-phpapp02/95/kpcb-internet-trends-2014-95-638.jpg?cb=14166883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860" y="884246"/>
            <a:ext cx="6332220" cy="3687754"/>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D9B6BDF2-6896-4B98-8776-C18582F63BA5}" type="slidenum">
              <a:rPr lang="zh-TW" altLang="en-US" smtClean="0"/>
              <a:t>14</a:t>
            </a:fld>
            <a:endParaRPr lang="zh-TW" altLang="en-US"/>
          </a:p>
        </p:txBody>
      </p:sp>
    </p:spTree>
    <p:extLst>
      <p:ext uri="{BB962C8B-B14F-4D97-AF65-F5344CB8AC3E}">
        <p14:creationId xmlns:p14="http://schemas.microsoft.com/office/powerpoint/2010/main" val="223087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05840" y="108349"/>
            <a:ext cx="7669850" cy="519113"/>
          </a:xfrm>
        </p:spPr>
        <p:txBody>
          <a:bodyPr/>
          <a:lstStyle/>
          <a:p>
            <a:r>
              <a:rPr lang="en-US" sz="3200" dirty="0"/>
              <a:t>Embedded vs. Desktop</a:t>
            </a:r>
          </a:p>
        </p:txBody>
      </p:sp>
      <p:pic>
        <p:nvPicPr>
          <p:cNvPr id="4098" name="Picture 2" descr="https://image.slidesharecdn.com/internettrends2014-052814-pdf-140528064345-phpapp02/95/kpcb-internet-trends-2014-95-638.jpg?cb=14166883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860" y="884246"/>
            <a:ext cx="6332220" cy="3687754"/>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D9B6BDF2-6896-4B98-8776-C18582F63BA5}" type="slidenum">
              <a:rPr lang="zh-TW" altLang="en-US" smtClean="0"/>
              <a:t>15</a:t>
            </a:fld>
            <a:endParaRPr lang="zh-TW" altLang="en-US"/>
          </a:p>
        </p:txBody>
      </p:sp>
      <p:sp>
        <p:nvSpPr>
          <p:cNvPr id="4" name="Freeform: Shape 3">
            <a:extLst>
              <a:ext uri="{FF2B5EF4-FFF2-40B4-BE49-F238E27FC236}">
                <a16:creationId xmlns:a16="http://schemas.microsoft.com/office/drawing/2014/main" id="{44F16441-6677-4C71-ABF0-E0BD1B35204D}"/>
              </a:ext>
            </a:extLst>
          </p:cNvPr>
          <p:cNvSpPr/>
          <p:nvPr/>
        </p:nvSpPr>
        <p:spPr bwMode="auto">
          <a:xfrm>
            <a:off x="7402286" y="1436129"/>
            <a:ext cx="1545771" cy="697471"/>
          </a:xfrm>
          <a:custGeom>
            <a:avLst/>
            <a:gdLst>
              <a:gd name="connsiteX0" fmla="*/ 0 w 1545771"/>
              <a:gd name="connsiteY0" fmla="*/ 697471 h 697471"/>
              <a:gd name="connsiteX1" fmla="*/ 29028 w 1545771"/>
              <a:gd name="connsiteY1" fmla="*/ 632157 h 697471"/>
              <a:gd name="connsiteX2" fmla="*/ 58057 w 1545771"/>
              <a:gd name="connsiteY2" fmla="*/ 610385 h 697471"/>
              <a:gd name="connsiteX3" fmla="*/ 87085 w 1545771"/>
              <a:gd name="connsiteY3" fmla="*/ 574100 h 697471"/>
              <a:gd name="connsiteX4" fmla="*/ 108857 w 1545771"/>
              <a:gd name="connsiteY4" fmla="*/ 530557 h 697471"/>
              <a:gd name="connsiteX5" fmla="*/ 152400 w 1545771"/>
              <a:gd name="connsiteY5" fmla="*/ 487014 h 697471"/>
              <a:gd name="connsiteX6" fmla="*/ 188685 w 1545771"/>
              <a:gd name="connsiteY6" fmla="*/ 428957 h 697471"/>
              <a:gd name="connsiteX7" fmla="*/ 203200 w 1545771"/>
              <a:gd name="connsiteY7" fmla="*/ 399928 h 697471"/>
              <a:gd name="connsiteX8" fmla="*/ 232228 w 1545771"/>
              <a:gd name="connsiteY8" fmla="*/ 356385 h 697471"/>
              <a:gd name="connsiteX9" fmla="*/ 268514 w 1545771"/>
              <a:gd name="connsiteY9" fmla="*/ 305585 h 697471"/>
              <a:gd name="connsiteX10" fmla="*/ 304800 w 1545771"/>
              <a:gd name="connsiteY10" fmla="*/ 262042 h 697471"/>
              <a:gd name="connsiteX11" fmla="*/ 312057 w 1545771"/>
              <a:gd name="connsiteY11" fmla="*/ 240271 h 697471"/>
              <a:gd name="connsiteX12" fmla="*/ 348343 w 1545771"/>
              <a:gd name="connsiteY12" fmla="*/ 189471 h 697471"/>
              <a:gd name="connsiteX13" fmla="*/ 377371 w 1545771"/>
              <a:gd name="connsiteY13" fmla="*/ 153185 h 697471"/>
              <a:gd name="connsiteX14" fmla="*/ 413657 w 1545771"/>
              <a:gd name="connsiteY14" fmla="*/ 109642 h 697471"/>
              <a:gd name="connsiteX15" fmla="*/ 435428 w 1545771"/>
              <a:gd name="connsiteY15" fmla="*/ 95128 h 697471"/>
              <a:gd name="connsiteX16" fmla="*/ 464457 w 1545771"/>
              <a:gd name="connsiteY16" fmla="*/ 73357 h 697471"/>
              <a:gd name="connsiteX17" fmla="*/ 508000 w 1545771"/>
              <a:gd name="connsiteY17" fmla="*/ 58842 h 697471"/>
              <a:gd name="connsiteX18" fmla="*/ 529771 w 1545771"/>
              <a:gd name="connsiteY18" fmla="*/ 44328 h 697471"/>
              <a:gd name="connsiteX19" fmla="*/ 558800 w 1545771"/>
              <a:gd name="connsiteY19" fmla="*/ 37071 h 697471"/>
              <a:gd name="connsiteX20" fmla="*/ 638628 w 1545771"/>
              <a:gd name="connsiteY20" fmla="*/ 22557 h 697471"/>
              <a:gd name="connsiteX21" fmla="*/ 711200 w 1545771"/>
              <a:gd name="connsiteY21" fmla="*/ 15300 h 697471"/>
              <a:gd name="connsiteX22" fmla="*/ 1262743 w 1545771"/>
              <a:gd name="connsiteY22" fmla="*/ 8042 h 697471"/>
              <a:gd name="connsiteX23" fmla="*/ 1545771 w 1545771"/>
              <a:gd name="connsiteY23" fmla="*/ 785 h 69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45771" h="697471">
                <a:moveTo>
                  <a:pt x="0" y="697471"/>
                </a:moveTo>
                <a:cubicBezTo>
                  <a:pt x="3224" y="689410"/>
                  <a:pt x="21400" y="641056"/>
                  <a:pt x="29028" y="632157"/>
                </a:cubicBezTo>
                <a:cubicBezTo>
                  <a:pt x="36900" y="622973"/>
                  <a:pt x="49504" y="618938"/>
                  <a:pt x="58057" y="610385"/>
                </a:cubicBezTo>
                <a:cubicBezTo>
                  <a:pt x="69009" y="599433"/>
                  <a:pt x="77409" y="586195"/>
                  <a:pt x="87085" y="574100"/>
                </a:cubicBezTo>
                <a:cubicBezTo>
                  <a:pt x="93810" y="553926"/>
                  <a:pt x="93852" y="547438"/>
                  <a:pt x="108857" y="530557"/>
                </a:cubicBezTo>
                <a:cubicBezTo>
                  <a:pt x="122494" y="515215"/>
                  <a:pt x="152400" y="487014"/>
                  <a:pt x="152400" y="487014"/>
                </a:cubicBezTo>
                <a:cubicBezTo>
                  <a:pt x="166263" y="431561"/>
                  <a:pt x="148094" y="483077"/>
                  <a:pt x="188685" y="428957"/>
                </a:cubicBezTo>
                <a:cubicBezTo>
                  <a:pt x="195176" y="420302"/>
                  <a:pt x="197634" y="409205"/>
                  <a:pt x="203200" y="399928"/>
                </a:cubicBezTo>
                <a:cubicBezTo>
                  <a:pt x="212175" y="384970"/>
                  <a:pt x="222225" y="370676"/>
                  <a:pt x="232228" y="356385"/>
                </a:cubicBezTo>
                <a:cubicBezTo>
                  <a:pt x="244354" y="339062"/>
                  <a:pt x="258021" y="323949"/>
                  <a:pt x="268514" y="305585"/>
                </a:cubicBezTo>
                <a:cubicBezTo>
                  <a:pt x="291178" y="265923"/>
                  <a:pt x="270601" y="284842"/>
                  <a:pt x="304800" y="262042"/>
                </a:cubicBezTo>
                <a:cubicBezTo>
                  <a:pt x="307219" y="254785"/>
                  <a:pt x="308636" y="247113"/>
                  <a:pt x="312057" y="240271"/>
                </a:cubicBezTo>
                <a:cubicBezTo>
                  <a:pt x="317758" y="228868"/>
                  <a:pt x="342864" y="197142"/>
                  <a:pt x="348343" y="189471"/>
                </a:cubicBezTo>
                <a:cubicBezTo>
                  <a:pt x="402162" y="114126"/>
                  <a:pt x="328833" y="211430"/>
                  <a:pt x="377371" y="153185"/>
                </a:cubicBezTo>
                <a:cubicBezTo>
                  <a:pt x="391478" y="136257"/>
                  <a:pt x="397249" y="122769"/>
                  <a:pt x="413657" y="109642"/>
                </a:cubicBezTo>
                <a:cubicBezTo>
                  <a:pt x="420468" y="104193"/>
                  <a:pt x="428331" y="100197"/>
                  <a:pt x="435428" y="95128"/>
                </a:cubicBezTo>
                <a:cubicBezTo>
                  <a:pt x="445270" y="88098"/>
                  <a:pt x="453639" y="78766"/>
                  <a:pt x="464457" y="73357"/>
                </a:cubicBezTo>
                <a:cubicBezTo>
                  <a:pt x="478141" y="66515"/>
                  <a:pt x="494019" y="65056"/>
                  <a:pt x="508000" y="58842"/>
                </a:cubicBezTo>
                <a:cubicBezTo>
                  <a:pt x="515970" y="55300"/>
                  <a:pt x="521754" y="47764"/>
                  <a:pt x="529771" y="44328"/>
                </a:cubicBezTo>
                <a:cubicBezTo>
                  <a:pt x="538939" y="40399"/>
                  <a:pt x="549210" y="39811"/>
                  <a:pt x="558800" y="37071"/>
                </a:cubicBezTo>
                <a:cubicBezTo>
                  <a:pt x="608010" y="23011"/>
                  <a:pt x="550196" y="32383"/>
                  <a:pt x="638628" y="22557"/>
                </a:cubicBezTo>
                <a:cubicBezTo>
                  <a:pt x="662791" y="19872"/>
                  <a:pt x="686895" y="15865"/>
                  <a:pt x="711200" y="15300"/>
                </a:cubicBezTo>
                <a:cubicBezTo>
                  <a:pt x="895014" y="11025"/>
                  <a:pt x="1078895" y="10461"/>
                  <a:pt x="1262743" y="8042"/>
                </a:cubicBezTo>
                <a:cubicBezTo>
                  <a:pt x="1424665" y="-3524"/>
                  <a:pt x="1330390" y="785"/>
                  <a:pt x="1545771" y="785"/>
                </a:cubicBezTo>
              </a:path>
            </a:pathLst>
          </a:custGeom>
          <a:noFill/>
          <a:ln w="19050" cap="flat" cmpd="sng" algn="ctr">
            <a:solidFill>
              <a:schemeClr val="accent1">
                <a:lumMod val="75000"/>
              </a:schemeClr>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cxnSp>
        <p:nvCxnSpPr>
          <p:cNvPr id="6" name="Straight Arrow Connector 5">
            <a:extLst>
              <a:ext uri="{FF2B5EF4-FFF2-40B4-BE49-F238E27FC236}">
                <a16:creationId xmlns:a16="http://schemas.microsoft.com/office/drawing/2014/main" id="{0A66B47E-1CA2-4CDC-A59F-070C9A835A15}"/>
              </a:ext>
            </a:extLst>
          </p:cNvPr>
          <p:cNvCxnSpPr>
            <a:stCxn id="4" idx="21"/>
          </p:cNvCxnSpPr>
          <p:nvPr/>
        </p:nvCxnSpPr>
        <p:spPr bwMode="auto">
          <a:xfrm>
            <a:off x="8113486" y="1451429"/>
            <a:ext cx="7257" cy="2460171"/>
          </a:xfrm>
          <a:prstGeom prst="straightConnector1">
            <a:avLst/>
          </a:prstGeom>
          <a:noFill/>
          <a:ln w="15875" cap="flat" cmpd="sng" algn="ctr">
            <a:solidFill>
              <a:srgbClr val="FF0000"/>
            </a:solidFill>
            <a:prstDash val="solid"/>
            <a:round/>
            <a:headEnd type="none" w="med" len="med"/>
            <a:tailEnd type="triangle"/>
          </a:ln>
        </p:spPr>
      </p:cxnSp>
      <p:sp>
        <p:nvSpPr>
          <p:cNvPr id="8" name="Rectangle 7">
            <a:extLst>
              <a:ext uri="{FF2B5EF4-FFF2-40B4-BE49-F238E27FC236}">
                <a16:creationId xmlns:a16="http://schemas.microsoft.com/office/drawing/2014/main" id="{731D4FA8-824B-4265-BB2B-1649672B1588}"/>
              </a:ext>
            </a:extLst>
          </p:cNvPr>
          <p:cNvSpPr/>
          <p:nvPr/>
        </p:nvSpPr>
        <p:spPr bwMode="auto">
          <a:xfrm>
            <a:off x="7819571" y="3911600"/>
            <a:ext cx="602343" cy="254794"/>
          </a:xfrm>
          <a:prstGeom prst="rect">
            <a:avLst/>
          </a:prstGeom>
          <a:no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6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2016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05840" y="108349"/>
            <a:ext cx="7669850" cy="519113"/>
          </a:xfrm>
        </p:spPr>
        <p:txBody>
          <a:bodyPr/>
          <a:lstStyle/>
          <a:p>
            <a:r>
              <a:rPr lang="en-US" sz="3200" dirty="0"/>
              <a:t>Embedded vs. Desktop</a:t>
            </a:r>
          </a:p>
        </p:txBody>
      </p:sp>
      <p:pic>
        <p:nvPicPr>
          <p:cNvPr id="4098" name="Picture 2" descr="https://image.slidesharecdn.com/internettrends2014-052814-pdf-140528064345-phpapp02/95/kpcb-internet-trends-2014-95-638.jpg?cb=14166883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860" y="884246"/>
            <a:ext cx="6332220" cy="3687754"/>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D9B6BDF2-6896-4B98-8776-C18582F63BA5}" type="slidenum">
              <a:rPr lang="zh-TW" altLang="en-US" smtClean="0"/>
              <a:t>16</a:t>
            </a:fld>
            <a:endParaRPr lang="zh-TW" altLang="en-US"/>
          </a:p>
        </p:txBody>
      </p:sp>
      <p:sp>
        <p:nvSpPr>
          <p:cNvPr id="4" name="Freeform: Shape 3">
            <a:extLst>
              <a:ext uri="{FF2B5EF4-FFF2-40B4-BE49-F238E27FC236}">
                <a16:creationId xmlns:a16="http://schemas.microsoft.com/office/drawing/2014/main" id="{44F16441-6677-4C71-ABF0-E0BD1B35204D}"/>
              </a:ext>
            </a:extLst>
          </p:cNvPr>
          <p:cNvSpPr/>
          <p:nvPr/>
        </p:nvSpPr>
        <p:spPr bwMode="auto">
          <a:xfrm>
            <a:off x="7402286" y="1436129"/>
            <a:ext cx="1545771" cy="697471"/>
          </a:xfrm>
          <a:custGeom>
            <a:avLst/>
            <a:gdLst>
              <a:gd name="connsiteX0" fmla="*/ 0 w 1545771"/>
              <a:gd name="connsiteY0" fmla="*/ 697471 h 697471"/>
              <a:gd name="connsiteX1" fmla="*/ 29028 w 1545771"/>
              <a:gd name="connsiteY1" fmla="*/ 632157 h 697471"/>
              <a:gd name="connsiteX2" fmla="*/ 58057 w 1545771"/>
              <a:gd name="connsiteY2" fmla="*/ 610385 h 697471"/>
              <a:gd name="connsiteX3" fmla="*/ 87085 w 1545771"/>
              <a:gd name="connsiteY3" fmla="*/ 574100 h 697471"/>
              <a:gd name="connsiteX4" fmla="*/ 108857 w 1545771"/>
              <a:gd name="connsiteY4" fmla="*/ 530557 h 697471"/>
              <a:gd name="connsiteX5" fmla="*/ 152400 w 1545771"/>
              <a:gd name="connsiteY5" fmla="*/ 487014 h 697471"/>
              <a:gd name="connsiteX6" fmla="*/ 188685 w 1545771"/>
              <a:gd name="connsiteY6" fmla="*/ 428957 h 697471"/>
              <a:gd name="connsiteX7" fmla="*/ 203200 w 1545771"/>
              <a:gd name="connsiteY7" fmla="*/ 399928 h 697471"/>
              <a:gd name="connsiteX8" fmla="*/ 232228 w 1545771"/>
              <a:gd name="connsiteY8" fmla="*/ 356385 h 697471"/>
              <a:gd name="connsiteX9" fmla="*/ 268514 w 1545771"/>
              <a:gd name="connsiteY9" fmla="*/ 305585 h 697471"/>
              <a:gd name="connsiteX10" fmla="*/ 304800 w 1545771"/>
              <a:gd name="connsiteY10" fmla="*/ 262042 h 697471"/>
              <a:gd name="connsiteX11" fmla="*/ 312057 w 1545771"/>
              <a:gd name="connsiteY11" fmla="*/ 240271 h 697471"/>
              <a:gd name="connsiteX12" fmla="*/ 348343 w 1545771"/>
              <a:gd name="connsiteY12" fmla="*/ 189471 h 697471"/>
              <a:gd name="connsiteX13" fmla="*/ 377371 w 1545771"/>
              <a:gd name="connsiteY13" fmla="*/ 153185 h 697471"/>
              <a:gd name="connsiteX14" fmla="*/ 413657 w 1545771"/>
              <a:gd name="connsiteY14" fmla="*/ 109642 h 697471"/>
              <a:gd name="connsiteX15" fmla="*/ 435428 w 1545771"/>
              <a:gd name="connsiteY15" fmla="*/ 95128 h 697471"/>
              <a:gd name="connsiteX16" fmla="*/ 464457 w 1545771"/>
              <a:gd name="connsiteY16" fmla="*/ 73357 h 697471"/>
              <a:gd name="connsiteX17" fmla="*/ 508000 w 1545771"/>
              <a:gd name="connsiteY17" fmla="*/ 58842 h 697471"/>
              <a:gd name="connsiteX18" fmla="*/ 529771 w 1545771"/>
              <a:gd name="connsiteY18" fmla="*/ 44328 h 697471"/>
              <a:gd name="connsiteX19" fmla="*/ 558800 w 1545771"/>
              <a:gd name="connsiteY19" fmla="*/ 37071 h 697471"/>
              <a:gd name="connsiteX20" fmla="*/ 638628 w 1545771"/>
              <a:gd name="connsiteY20" fmla="*/ 22557 h 697471"/>
              <a:gd name="connsiteX21" fmla="*/ 711200 w 1545771"/>
              <a:gd name="connsiteY21" fmla="*/ 15300 h 697471"/>
              <a:gd name="connsiteX22" fmla="*/ 1262743 w 1545771"/>
              <a:gd name="connsiteY22" fmla="*/ 8042 h 697471"/>
              <a:gd name="connsiteX23" fmla="*/ 1545771 w 1545771"/>
              <a:gd name="connsiteY23" fmla="*/ 785 h 69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45771" h="697471">
                <a:moveTo>
                  <a:pt x="0" y="697471"/>
                </a:moveTo>
                <a:cubicBezTo>
                  <a:pt x="3224" y="689410"/>
                  <a:pt x="21400" y="641056"/>
                  <a:pt x="29028" y="632157"/>
                </a:cubicBezTo>
                <a:cubicBezTo>
                  <a:pt x="36900" y="622973"/>
                  <a:pt x="49504" y="618938"/>
                  <a:pt x="58057" y="610385"/>
                </a:cubicBezTo>
                <a:cubicBezTo>
                  <a:pt x="69009" y="599433"/>
                  <a:pt x="77409" y="586195"/>
                  <a:pt x="87085" y="574100"/>
                </a:cubicBezTo>
                <a:cubicBezTo>
                  <a:pt x="93810" y="553926"/>
                  <a:pt x="93852" y="547438"/>
                  <a:pt x="108857" y="530557"/>
                </a:cubicBezTo>
                <a:cubicBezTo>
                  <a:pt x="122494" y="515215"/>
                  <a:pt x="152400" y="487014"/>
                  <a:pt x="152400" y="487014"/>
                </a:cubicBezTo>
                <a:cubicBezTo>
                  <a:pt x="166263" y="431561"/>
                  <a:pt x="148094" y="483077"/>
                  <a:pt x="188685" y="428957"/>
                </a:cubicBezTo>
                <a:cubicBezTo>
                  <a:pt x="195176" y="420302"/>
                  <a:pt x="197634" y="409205"/>
                  <a:pt x="203200" y="399928"/>
                </a:cubicBezTo>
                <a:cubicBezTo>
                  <a:pt x="212175" y="384970"/>
                  <a:pt x="222225" y="370676"/>
                  <a:pt x="232228" y="356385"/>
                </a:cubicBezTo>
                <a:cubicBezTo>
                  <a:pt x="244354" y="339062"/>
                  <a:pt x="258021" y="323949"/>
                  <a:pt x="268514" y="305585"/>
                </a:cubicBezTo>
                <a:cubicBezTo>
                  <a:pt x="291178" y="265923"/>
                  <a:pt x="270601" y="284842"/>
                  <a:pt x="304800" y="262042"/>
                </a:cubicBezTo>
                <a:cubicBezTo>
                  <a:pt x="307219" y="254785"/>
                  <a:pt x="308636" y="247113"/>
                  <a:pt x="312057" y="240271"/>
                </a:cubicBezTo>
                <a:cubicBezTo>
                  <a:pt x="317758" y="228868"/>
                  <a:pt x="342864" y="197142"/>
                  <a:pt x="348343" y="189471"/>
                </a:cubicBezTo>
                <a:cubicBezTo>
                  <a:pt x="402162" y="114126"/>
                  <a:pt x="328833" y="211430"/>
                  <a:pt x="377371" y="153185"/>
                </a:cubicBezTo>
                <a:cubicBezTo>
                  <a:pt x="391478" y="136257"/>
                  <a:pt x="397249" y="122769"/>
                  <a:pt x="413657" y="109642"/>
                </a:cubicBezTo>
                <a:cubicBezTo>
                  <a:pt x="420468" y="104193"/>
                  <a:pt x="428331" y="100197"/>
                  <a:pt x="435428" y="95128"/>
                </a:cubicBezTo>
                <a:cubicBezTo>
                  <a:pt x="445270" y="88098"/>
                  <a:pt x="453639" y="78766"/>
                  <a:pt x="464457" y="73357"/>
                </a:cubicBezTo>
                <a:cubicBezTo>
                  <a:pt x="478141" y="66515"/>
                  <a:pt x="494019" y="65056"/>
                  <a:pt x="508000" y="58842"/>
                </a:cubicBezTo>
                <a:cubicBezTo>
                  <a:pt x="515970" y="55300"/>
                  <a:pt x="521754" y="47764"/>
                  <a:pt x="529771" y="44328"/>
                </a:cubicBezTo>
                <a:cubicBezTo>
                  <a:pt x="538939" y="40399"/>
                  <a:pt x="549210" y="39811"/>
                  <a:pt x="558800" y="37071"/>
                </a:cubicBezTo>
                <a:cubicBezTo>
                  <a:pt x="608010" y="23011"/>
                  <a:pt x="550196" y="32383"/>
                  <a:pt x="638628" y="22557"/>
                </a:cubicBezTo>
                <a:cubicBezTo>
                  <a:pt x="662791" y="19872"/>
                  <a:pt x="686895" y="15865"/>
                  <a:pt x="711200" y="15300"/>
                </a:cubicBezTo>
                <a:cubicBezTo>
                  <a:pt x="895014" y="11025"/>
                  <a:pt x="1078895" y="10461"/>
                  <a:pt x="1262743" y="8042"/>
                </a:cubicBezTo>
                <a:cubicBezTo>
                  <a:pt x="1424665" y="-3524"/>
                  <a:pt x="1330390" y="785"/>
                  <a:pt x="1545771" y="785"/>
                </a:cubicBezTo>
              </a:path>
            </a:pathLst>
          </a:custGeom>
          <a:noFill/>
          <a:ln w="19050" cap="flat" cmpd="sng" algn="ctr">
            <a:solidFill>
              <a:schemeClr val="accent1">
                <a:lumMod val="75000"/>
              </a:schemeClr>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cxnSp>
        <p:nvCxnSpPr>
          <p:cNvPr id="6" name="Straight Arrow Connector 5">
            <a:extLst>
              <a:ext uri="{FF2B5EF4-FFF2-40B4-BE49-F238E27FC236}">
                <a16:creationId xmlns:a16="http://schemas.microsoft.com/office/drawing/2014/main" id="{0A66B47E-1CA2-4CDC-A59F-070C9A835A15}"/>
              </a:ext>
            </a:extLst>
          </p:cNvPr>
          <p:cNvCxnSpPr>
            <a:stCxn id="4" idx="21"/>
          </p:cNvCxnSpPr>
          <p:nvPr/>
        </p:nvCxnSpPr>
        <p:spPr bwMode="auto">
          <a:xfrm>
            <a:off x="8113486" y="1451429"/>
            <a:ext cx="7257" cy="2460171"/>
          </a:xfrm>
          <a:prstGeom prst="straightConnector1">
            <a:avLst/>
          </a:prstGeom>
          <a:noFill/>
          <a:ln w="15875" cap="flat" cmpd="sng" algn="ctr">
            <a:solidFill>
              <a:srgbClr val="FF0000"/>
            </a:solidFill>
            <a:prstDash val="solid"/>
            <a:round/>
            <a:headEnd type="none" w="med" len="med"/>
            <a:tailEnd type="triangle"/>
          </a:ln>
        </p:spPr>
      </p:cxnSp>
      <p:sp>
        <p:nvSpPr>
          <p:cNvPr id="8" name="Rectangle 7">
            <a:extLst>
              <a:ext uri="{FF2B5EF4-FFF2-40B4-BE49-F238E27FC236}">
                <a16:creationId xmlns:a16="http://schemas.microsoft.com/office/drawing/2014/main" id="{731D4FA8-824B-4265-BB2B-1649672B1588}"/>
              </a:ext>
            </a:extLst>
          </p:cNvPr>
          <p:cNvSpPr/>
          <p:nvPr/>
        </p:nvSpPr>
        <p:spPr bwMode="auto">
          <a:xfrm>
            <a:off x="7819571" y="3911600"/>
            <a:ext cx="602343" cy="254794"/>
          </a:xfrm>
          <a:prstGeom prst="rect">
            <a:avLst/>
          </a:prstGeom>
          <a:no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6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2016</a:t>
            </a:r>
          </a:p>
        </p:txBody>
      </p:sp>
      <p:sp>
        <p:nvSpPr>
          <p:cNvPr id="9" name="TextBox 8">
            <a:extLst>
              <a:ext uri="{FF2B5EF4-FFF2-40B4-BE49-F238E27FC236}">
                <a16:creationId xmlns:a16="http://schemas.microsoft.com/office/drawing/2014/main" id="{904FA7A4-A5E9-4806-AF91-47F1896E604C}"/>
              </a:ext>
            </a:extLst>
          </p:cNvPr>
          <p:cNvSpPr txBox="1"/>
          <p:nvPr/>
        </p:nvSpPr>
        <p:spPr>
          <a:xfrm>
            <a:off x="195943" y="1989459"/>
            <a:ext cx="4154753" cy="1477328"/>
          </a:xfrm>
          <a:prstGeom prst="rect">
            <a:avLst/>
          </a:prstGeom>
          <a:solidFill>
            <a:srgbClr val="FFFF00"/>
          </a:solidFill>
          <a:ln>
            <a:solidFill>
              <a:srgbClr val="FF0000"/>
            </a:solidFill>
          </a:ln>
        </p:spPr>
        <p:txBody>
          <a:bodyPr wrap="square" rtlCol="0" anchor="ctr" anchorCtr="1">
            <a:spAutoFit/>
          </a:bodyPr>
          <a:lstStyle/>
          <a:p>
            <a:r>
              <a:rPr lang="en-US" dirty="0">
                <a:solidFill>
                  <a:srgbClr val="FF0000"/>
                </a:solidFill>
                <a:ea typeface="標楷體" pitchFamily="65" charset="-120"/>
                <a:cs typeface="Calibri" panose="020F07020304040A0204" pitchFamily="34" charset="0"/>
              </a:rPr>
              <a:t>New growing areas in recent years:</a:t>
            </a:r>
          </a:p>
          <a:p>
            <a:r>
              <a:rPr lang="en-US" dirty="0">
                <a:solidFill>
                  <a:srgbClr val="FF0000"/>
                </a:solidFill>
                <a:ea typeface="標楷體" pitchFamily="65" charset="-120"/>
                <a:cs typeface="Calibri" panose="020F07020304040A0204" pitchFamily="34" charset="0"/>
              </a:rPr>
              <a:t>AI devices/NLP/AI-PC</a:t>
            </a:r>
          </a:p>
          <a:p>
            <a:r>
              <a:rPr lang="en-US" dirty="0">
                <a:solidFill>
                  <a:srgbClr val="FF0000"/>
                </a:solidFill>
                <a:ea typeface="標楷體" pitchFamily="65" charset="-120"/>
                <a:cs typeface="Calibri" panose="020F07020304040A0204" pitchFamily="34" charset="0"/>
              </a:rPr>
              <a:t>Computer vision</a:t>
            </a:r>
          </a:p>
          <a:p>
            <a:r>
              <a:rPr lang="en-US" dirty="0">
                <a:solidFill>
                  <a:srgbClr val="FF0000"/>
                </a:solidFill>
                <a:ea typeface="標楷體" pitchFamily="65" charset="-120"/>
                <a:cs typeface="Calibri" panose="020F07020304040A0204" pitchFamily="34" charset="0"/>
              </a:rPr>
              <a:t>Robotics</a:t>
            </a:r>
          </a:p>
          <a:p>
            <a:r>
              <a:rPr lang="en-US" dirty="0">
                <a:solidFill>
                  <a:srgbClr val="FF0000"/>
                </a:solidFill>
                <a:ea typeface="標楷體" pitchFamily="65" charset="-120"/>
                <a:cs typeface="Calibri" panose="020F07020304040A0204" pitchFamily="34" charset="0"/>
              </a:rPr>
              <a:t>Healthcare/Wellness devices</a:t>
            </a:r>
          </a:p>
        </p:txBody>
      </p:sp>
      <p:sp>
        <p:nvSpPr>
          <p:cNvPr id="10" name="Rectangle 9">
            <a:extLst>
              <a:ext uri="{FF2B5EF4-FFF2-40B4-BE49-F238E27FC236}">
                <a16:creationId xmlns:a16="http://schemas.microsoft.com/office/drawing/2014/main" id="{A924DF00-4680-41F3-9E36-6591635A0772}"/>
              </a:ext>
            </a:extLst>
          </p:cNvPr>
          <p:cNvSpPr/>
          <p:nvPr/>
        </p:nvSpPr>
        <p:spPr bwMode="auto">
          <a:xfrm>
            <a:off x="8534399" y="3893854"/>
            <a:ext cx="602343" cy="254794"/>
          </a:xfrm>
          <a:prstGeom prst="rect">
            <a:avLst/>
          </a:prstGeom>
          <a:no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6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2024?</a:t>
            </a:r>
          </a:p>
        </p:txBody>
      </p:sp>
    </p:spTree>
    <p:extLst>
      <p:ext uri="{BB962C8B-B14F-4D97-AF65-F5344CB8AC3E}">
        <p14:creationId xmlns:p14="http://schemas.microsoft.com/office/powerpoint/2010/main" val="244409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162" y="108349"/>
            <a:ext cx="8121724" cy="519113"/>
          </a:xfrm>
        </p:spPr>
        <p:txBody>
          <a:bodyPr/>
          <a:lstStyle/>
          <a:p>
            <a:r>
              <a:rPr lang="en-US" sz="3200" dirty="0"/>
              <a:t>1.2 Eight Great Ideas in Computer Architecture</a:t>
            </a:r>
          </a:p>
        </p:txBody>
      </p:sp>
      <p:sp>
        <p:nvSpPr>
          <p:cNvPr id="7" name="Content Placeholder 6"/>
          <p:cNvSpPr>
            <a:spLocks noGrp="1"/>
          </p:cNvSpPr>
          <p:nvPr>
            <p:ph idx="1"/>
          </p:nvPr>
        </p:nvSpPr>
        <p:spPr/>
        <p:txBody>
          <a:bodyPr>
            <a:normAutofit lnSpcReduction="10000"/>
          </a:bodyPr>
          <a:lstStyle/>
          <a:p>
            <a:pPr>
              <a:lnSpc>
                <a:spcPct val="110000"/>
              </a:lnSpc>
            </a:pPr>
            <a:r>
              <a:rPr lang="en-US" dirty="0"/>
              <a:t>Design for Moore’s Law</a:t>
            </a:r>
          </a:p>
          <a:p>
            <a:pPr>
              <a:lnSpc>
                <a:spcPct val="110000"/>
              </a:lnSpc>
            </a:pPr>
            <a:r>
              <a:rPr lang="en-US" dirty="0"/>
              <a:t>Use Abstraction to Simplify Design</a:t>
            </a:r>
          </a:p>
          <a:p>
            <a:pPr>
              <a:lnSpc>
                <a:spcPct val="110000"/>
              </a:lnSpc>
            </a:pPr>
            <a:r>
              <a:rPr lang="en-US" dirty="0"/>
              <a:t>Make Common Case Fast</a:t>
            </a:r>
          </a:p>
          <a:p>
            <a:pPr>
              <a:lnSpc>
                <a:spcPct val="110000"/>
              </a:lnSpc>
            </a:pPr>
            <a:r>
              <a:rPr lang="en-US" dirty="0"/>
              <a:t>Performance via Parallelism</a:t>
            </a:r>
          </a:p>
          <a:p>
            <a:pPr>
              <a:lnSpc>
                <a:spcPct val="110000"/>
              </a:lnSpc>
            </a:pPr>
            <a:r>
              <a:rPr lang="en-US" dirty="0"/>
              <a:t>Performance via Pipelining</a:t>
            </a:r>
          </a:p>
          <a:p>
            <a:pPr>
              <a:lnSpc>
                <a:spcPct val="110000"/>
              </a:lnSpc>
            </a:pPr>
            <a:r>
              <a:rPr lang="en-US" dirty="0"/>
              <a:t>Performance via Prediction</a:t>
            </a:r>
          </a:p>
          <a:p>
            <a:pPr>
              <a:lnSpc>
                <a:spcPct val="110000"/>
              </a:lnSpc>
            </a:pPr>
            <a:r>
              <a:rPr lang="en-US" dirty="0"/>
              <a:t>Hierarchy of Memories </a:t>
            </a:r>
          </a:p>
          <a:p>
            <a:pPr>
              <a:lnSpc>
                <a:spcPct val="110000"/>
              </a:lnSpc>
            </a:pPr>
            <a:r>
              <a:rPr lang="en-US" dirty="0"/>
              <a:t>Dependability via Redundancy</a:t>
            </a:r>
          </a:p>
          <a:p>
            <a:pPr>
              <a:lnSpc>
                <a:spcPct val="110000"/>
              </a:lnSpc>
            </a:pPr>
            <a:endParaRPr lang="en-US" dirty="0"/>
          </a:p>
          <a:p>
            <a:pPr lvl="1">
              <a:lnSpc>
                <a:spcPct val="110000"/>
              </a:lnSpc>
            </a:pPr>
            <a:endParaRPr lang="en-US" dirty="0"/>
          </a:p>
        </p:txBody>
      </p:sp>
      <p:sp>
        <p:nvSpPr>
          <p:cNvPr id="3" name="灯片编号占位符 2"/>
          <p:cNvSpPr>
            <a:spLocks noGrp="1"/>
          </p:cNvSpPr>
          <p:nvPr>
            <p:ph type="sldNum" sz="quarter" idx="10"/>
          </p:nvPr>
        </p:nvSpPr>
        <p:spPr/>
        <p:txBody>
          <a:bodyPr/>
          <a:lstStyle/>
          <a:p>
            <a:fld id="{D9B6BDF2-6896-4B98-8776-C18582F63BA5}" type="slidenum">
              <a:rPr lang="zh-TW" altLang="en-US" smtClean="0"/>
              <a:t>17</a:t>
            </a:fld>
            <a:endParaRPr lang="zh-TW" altLang="en-US"/>
          </a:p>
        </p:txBody>
      </p:sp>
    </p:spTree>
    <p:extLst>
      <p:ext uri="{BB962C8B-B14F-4D97-AF65-F5344CB8AC3E}">
        <p14:creationId xmlns:p14="http://schemas.microsoft.com/office/powerpoint/2010/main" val="3064256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229" y="108349"/>
            <a:ext cx="8287657" cy="519113"/>
          </a:xfrm>
        </p:spPr>
        <p:txBody>
          <a:bodyPr/>
          <a:lstStyle/>
          <a:p>
            <a:r>
              <a:rPr lang="en-US" sz="3200" dirty="0"/>
              <a:t>1.2 </a:t>
            </a:r>
            <a:r>
              <a:rPr lang="en-US" dirty="0"/>
              <a:t>Seven</a:t>
            </a:r>
            <a:r>
              <a:rPr lang="en-US" sz="3200" dirty="0"/>
              <a:t> Great Ideas in Computer Architecture</a:t>
            </a:r>
          </a:p>
        </p:txBody>
      </p:sp>
      <p:sp>
        <p:nvSpPr>
          <p:cNvPr id="7" name="Content Placeholder 6"/>
          <p:cNvSpPr>
            <a:spLocks noGrp="1"/>
          </p:cNvSpPr>
          <p:nvPr>
            <p:ph idx="1"/>
          </p:nvPr>
        </p:nvSpPr>
        <p:spPr>
          <a:xfrm>
            <a:off x="312057" y="844153"/>
            <a:ext cx="8374743" cy="3671888"/>
          </a:xfrm>
        </p:spPr>
        <p:txBody>
          <a:bodyPr>
            <a:normAutofit fontScale="92500"/>
          </a:bodyPr>
          <a:lstStyle/>
          <a:p>
            <a:pPr marL="0" indent="0">
              <a:lnSpc>
                <a:spcPct val="110000"/>
              </a:lnSpc>
              <a:buNone/>
            </a:pPr>
            <a:r>
              <a:rPr lang="en-US" sz="2200" dirty="0"/>
              <a:t>In the </a:t>
            </a:r>
            <a:r>
              <a:rPr lang="en-US" sz="2600" dirty="0">
                <a:solidFill>
                  <a:srgbClr val="FF0000"/>
                </a:solidFill>
              </a:rPr>
              <a:t>Sixth</a:t>
            </a:r>
            <a:r>
              <a:rPr lang="en-US" sz="2200" dirty="0"/>
              <a:t> edition of this textbook, eight ideas have been reduced to seven.</a:t>
            </a:r>
          </a:p>
          <a:p>
            <a:pPr>
              <a:lnSpc>
                <a:spcPct val="110000"/>
              </a:lnSpc>
            </a:pPr>
            <a:r>
              <a:rPr lang="en-US" dirty="0"/>
              <a:t>Use Abstraction to Simplify Design</a:t>
            </a:r>
          </a:p>
          <a:p>
            <a:pPr>
              <a:lnSpc>
                <a:spcPct val="110000"/>
              </a:lnSpc>
            </a:pPr>
            <a:r>
              <a:rPr lang="en-US" dirty="0"/>
              <a:t>Make Common Case Fast</a:t>
            </a:r>
          </a:p>
          <a:p>
            <a:pPr>
              <a:lnSpc>
                <a:spcPct val="110000"/>
              </a:lnSpc>
            </a:pPr>
            <a:r>
              <a:rPr lang="en-US" dirty="0"/>
              <a:t>Performance via Parallelism</a:t>
            </a:r>
          </a:p>
          <a:p>
            <a:pPr>
              <a:lnSpc>
                <a:spcPct val="110000"/>
              </a:lnSpc>
            </a:pPr>
            <a:r>
              <a:rPr lang="en-US" dirty="0"/>
              <a:t>Performance via Pipelining</a:t>
            </a:r>
          </a:p>
          <a:p>
            <a:pPr>
              <a:lnSpc>
                <a:spcPct val="110000"/>
              </a:lnSpc>
            </a:pPr>
            <a:r>
              <a:rPr lang="en-US" dirty="0"/>
              <a:t>Performance via Prediction</a:t>
            </a:r>
          </a:p>
          <a:p>
            <a:pPr>
              <a:lnSpc>
                <a:spcPct val="110000"/>
              </a:lnSpc>
            </a:pPr>
            <a:r>
              <a:rPr lang="en-US" dirty="0"/>
              <a:t>Hierarchy of Memories </a:t>
            </a:r>
          </a:p>
          <a:p>
            <a:pPr>
              <a:lnSpc>
                <a:spcPct val="110000"/>
              </a:lnSpc>
            </a:pPr>
            <a:r>
              <a:rPr lang="en-US" dirty="0"/>
              <a:t>Dependability via Redundancy</a:t>
            </a:r>
          </a:p>
          <a:p>
            <a:pPr>
              <a:lnSpc>
                <a:spcPct val="110000"/>
              </a:lnSpc>
            </a:pPr>
            <a:endParaRPr lang="en-US" dirty="0"/>
          </a:p>
          <a:p>
            <a:pPr lvl="1">
              <a:lnSpc>
                <a:spcPct val="110000"/>
              </a:lnSpc>
            </a:pPr>
            <a:endParaRPr lang="en-US" dirty="0"/>
          </a:p>
        </p:txBody>
      </p:sp>
      <p:sp>
        <p:nvSpPr>
          <p:cNvPr id="3" name="灯片编号占位符 2"/>
          <p:cNvSpPr>
            <a:spLocks noGrp="1"/>
          </p:cNvSpPr>
          <p:nvPr>
            <p:ph type="sldNum" sz="quarter" idx="10"/>
          </p:nvPr>
        </p:nvSpPr>
        <p:spPr/>
        <p:txBody>
          <a:bodyPr/>
          <a:lstStyle/>
          <a:p>
            <a:fld id="{D9B6BDF2-6896-4B98-8776-C18582F63BA5}" type="slidenum">
              <a:rPr lang="zh-TW" altLang="en-US" smtClean="0"/>
              <a:t>18</a:t>
            </a:fld>
            <a:endParaRPr lang="zh-TW" altLang="en-US"/>
          </a:p>
        </p:txBody>
      </p:sp>
    </p:spTree>
    <p:extLst>
      <p:ext uri="{BB962C8B-B14F-4D97-AF65-F5344CB8AC3E}">
        <p14:creationId xmlns:p14="http://schemas.microsoft.com/office/powerpoint/2010/main" val="3493762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162" y="108349"/>
            <a:ext cx="7769528" cy="519113"/>
          </a:xfrm>
        </p:spPr>
        <p:txBody>
          <a:bodyPr/>
          <a:lstStyle/>
          <a:p>
            <a:r>
              <a:rPr lang="en-US" sz="3200" dirty="0"/>
              <a:t>Eight Great Ideas in Computer Architecture</a:t>
            </a:r>
          </a:p>
        </p:txBody>
      </p:sp>
      <p:sp>
        <p:nvSpPr>
          <p:cNvPr id="7" name="Content Placeholder 6"/>
          <p:cNvSpPr>
            <a:spLocks noGrp="1"/>
          </p:cNvSpPr>
          <p:nvPr>
            <p:ph idx="1"/>
          </p:nvPr>
        </p:nvSpPr>
        <p:spPr>
          <a:xfrm>
            <a:off x="198120" y="844153"/>
            <a:ext cx="8488680" cy="3671888"/>
          </a:xfrm>
        </p:spPr>
        <p:txBody>
          <a:bodyPr>
            <a:normAutofit fontScale="92500" lnSpcReduction="20000"/>
          </a:bodyPr>
          <a:lstStyle/>
          <a:p>
            <a:pPr>
              <a:lnSpc>
                <a:spcPct val="110000"/>
              </a:lnSpc>
            </a:pPr>
            <a:r>
              <a:rPr lang="en-US" dirty="0"/>
              <a:t>Design for Moore’s Law: </a:t>
            </a:r>
            <a:r>
              <a:rPr lang="en-US" sz="1800" i="1" dirty="0">
                <a:solidFill>
                  <a:srgbClr val="FF0000"/>
                </a:solidFill>
              </a:rPr>
              <a:t>Must anticipate where the technology will be</a:t>
            </a:r>
          </a:p>
          <a:p>
            <a:pPr>
              <a:lnSpc>
                <a:spcPct val="110000"/>
              </a:lnSpc>
            </a:pPr>
            <a:r>
              <a:rPr lang="en-US" dirty="0"/>
              <a:t>Use Abstraction to Simplify Design: </a:t>
            </a:r>
            <a:r>
              <a:rPr lang="en-US" sz="1800" i="1" dirty="0">
                <a:solidFill>
                  <a:srgbClr val="FF0000"/>
                </a:solidFill>
              </a:rPr>
              <a:t>Use abstraction to characterize the design at different levels. Low-level details can be hidden.</a:t>
            </a:r>
          </a:p>
          <a:p>
            <a:pPr>
              <a:lnSpc>
                <a:spcPct val="110000"/>
              </a:lnSpc>
            </a:pPr>
            <a:r>
              <a:rPr lang="en-US" dirty="0"/>
              <a:t>Make Common Case Fast: </a:t>
            </a:r>
            <a:r>
              <a:rPr lang="en-US" sz="1900" i="1" dirty="0">
                <a:solidFill>
                  <a:srgbClr val="FF0000"/>
                </a:solidFill>
              </a:rPr>
              <a:t>Must know what are common cases</a:t>
            </a:r>
          </a:p>
          <a:p>
            <a:pPr>
              <a:lnSpc>
                <a:spcPct val="110000"/>
              </a:lnSpc>
            </a:pPr>
            <a:r>
              <a:rPr lang="en-US" dirty="0"/>
              <a:t>Performance via Parallelism: </a:t>
            </a:r>
            <a:r>
              <a:rPr lang="en-US" sz="1900" i="1" dirty="0">
                <a:solidFill>
                  <a:srgbClr val="FF0000"/>
                </a:solidFill>
              </a:rPr>
              <a:t>ILP,TLP, DLP,MLP, RLP</a:t>
            </a:r>
          </a:p>
          <a:p>
            <a:pPr>
              <a:lnSpc>
                <a:spcPct val="110000"/>
              </a:lnSpc>
            </a:pPr>
            <a:r>
              <a:rPr lang="en-US" dirty="0"/>
              <a:t>Performance via Pipelining: </a:t>
            </a:r>
            <a:r>
              <a:rPr lang="en-US" sz="1900" dirty="0">
                <a:solidFill>
                  <a:srgbClr val="FF0000"/>
                </a:solidFill>
              </a:rPr>
              <a:t>e.g.</a:t>
            </a:r>
            <a:r>
              <a:rPr lang="en-US" dirty="0"/>
              <a:t> </a:t>
            </a:r>
            <a:r>
              <a:rPr lang="en-US" sz="1900" i="1" dirty="0">
                <a:solidFill>
                  <a:srgbClr val="FF0000"/>
                </a:solidFill>
              </a:rPr>
              <a:t>car assembly pipeline. buffet pipeline</a:t>
            </a:r>
          </a:p>
          <a:p>
            <a:pPr>
              <a:lnSpc>
                <a:spcPct val="110000"/>
              </a:lnSpc>
            </a:pPr>
            <a:r>
              <a:rPr lang="en-US" dirty="0"/>
              <a:t>Performance via Prediction: </a:t>
            </a:r>
            <a:r>
              <a:rPr lang="en-US" sz="1900" i="1" dirty="0">
                <a:solidFill>
                  <a:srgbClr val="FF0000"/>
                </a:solidFill>
              </a:rPr>
              <a:t>Guess and start working rather than waiting</a:t>
            </a:r>
          </a:p>
          <a:p>
            <a:pPr>
              <a:lnSpc>
                <a:spcPct val="110000"/>
              </a:lnSpc>
            </a:pPr>
            <a:r>
              <a:rPr lang="en-US" dirty="0"/>
              <a:t>Hierarchy of Memories: </a:t>
            </a:r>
            <a:r>
              <a:rPr lang="en-US" sz="1900" i="1" dirty="0">
                <a:solidFill>
                  <a:srgbClr val="FF0000"/>
                </a:solidFill>
              </a:rPr>
              <a:t>How to get fast, large, and cheap memory </a:t>
            </a:r>
          </a:p>
          <a:p>
            <a:pPr>
              <a:lnSpc>
                <a:spcPct val="110000"/>
              </a:lnSpc>
            </a:pPr>
            <a:r>
              <a:rPr lang="en-US" dirty="0"/>
              <a:t>Dependability via Redundancy: </a:t>
            </a:r>
            <a:r>
              <a:rPr lang="en-US" sz="1900" i="1" dirty="0">
                <a:solidFill>
                  <a:srgbClr val="FF0000"/>
                </a:solidFill>
              </a:rPr>
              <a:t>Make the system dependable/reliable by having redundant components.</a:t>
            </a:r>
          </a:p>
          <a:p>
            <a:pPr>
              <a:lnSpc>
                <a:spcPct val="110000"/>
              </a:lnSpc>
            </a:pPr>
            <a:endParaRPr lang="en-US" dirty="0"/>
          </a:p>
          <a:p>
            <a:pPr lvl="1">
              <a:lnSpc>
                <a:spcPct val="110000"/>
              </a:lnSpc>
            </a:pPr>
            <a:endParaRPr lang="en-US" dirty="0"/>
          </a:p>
        </p:txBody>
      </p:sp>
      <p:sp>
        <p:nvSpPr>
          <p:cNvPr id="3" name="灯片编号占位符 2"/>
          <p:cNvSpPr>
            <a:spLocks noGrp="1"/>
          </p:cNvSpPr>
          <p:nvPr>
            <p:ph type="sldNum" sz="quarter" idx="10"/>
          </p:nvPr>
        </p:nvSpPr>
        <p:spPr/>
        <p:txBody>
          <a:bodyPr/>
          <a:lstStyle/>
          <a:p>
            <a:fld id="{D9B6BDF2-6896-4B98-8776-C18582F63BA5}" type="slidenum">
              <a:rPr lang="zh-TW" altLang="en-US" smtClean="0"/>
              <a:t>19</a:t>
            </a:fld>
            <a:endParaRPr lang="zh-TW" altLang="en-US"/>
          </a:p>
        </p:txBody>
      </p:sp>
    </p:spTree>
    <p:extLst>
      <p:ext uri="{BB962C8B-B14F-4D97-AF65-F5344CB8AC3E}">
        <p14:creationId xmlns:p14="http://schemas.microsoft.com/office/powerpoint/2010/main" val="2495792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74644" y="73551"/>
            <a:ext cx="6240607" cy="673945"/>
          </a:xfrm>
        </p:spPr>
        <p:txBody>
          <a:bodyPr/>
          <a:lstStyle/>
          <a:p>
            <a:r>
              <a:rPr lang="en-US" dirty="0">
                <a:latin typeface="Calibri"/>
                <a:cs typeface="Calibri"/>
              </a:rPr>
              <a:t>What is Computer Architecture</a:t>
            </a:r>
          </a:p>
        </p:txBody>
      </p:sp>
      <p:sp>
        <p:nvSpPr>
          <p:cNvPr id="21507" name="Text Box 4"/>
          <p:cNvSpPr txBox="1">
            <a:spLocks noChangeArrowheads="1"/>
          </p:cNvSpPr>
          <p:nvPr/>
        </p:nvSpPr>
        <p:spPr bwMode="auto">
          <a:xfrm>
            <a:off x="1764029" y="901823"/>
            <a:ext cx="5615942" cy="738664"/>
          </a:xfrm>
          <a:prstGeom prst="rect">
            <a:avLst/>
          </a:prstGeom>
          <a:noFill/>
          <a:ln w="17463">
            <a:noFill/>
            <a:miter lim="800000"/>
            <a:headEnd/>
            <a:tailEnd/>
          </a:ln>
        </p:spPr>
        <p:txBody>
          <a:bodyPr wrap="square">
            <a:spAutoFit/>
          </a:bodyPr>
          <a:lstStyle/>
          <a:p>
            <a:pPr algn="ctr"/>
            <a:r>
              <a:rPr lang="en-US" sz="2100" b="1" dirty="0">
                <a:latin typeface="Calibri"/>
                <a:cs typeface="Calibri"/>
              </a:rPr>
              <a:t>Instruction Set Architecture (ISA) is a “contract” between SW programmers and HW designers</a:t>
            </a:r>
          </a:p>
        </p:txBody>
      </p:sp>
      <p:sp>
        <p:nvSpPr>
          <p:cNvPr id="21508" name="Oval 6"/>
          <p:cNvSpPr>
            <a:spLocks noChangeArrowheads="1"/>
          </p:cNvSpPr>
          <p:nvPr/>
        </p:nvSpPr>
        <p:spPr bwMode="auto">
          <a:xfrm>
            <a:off x="3408218" y="2171700"/>
            <a:ext cx="2057400" cy="685800"/>
          </a:xfrm>
          <a:prstGeom prst="ellipse">
            <a:avLst/>
          </a:prstGeom>
          <a:solidFill>
            <a:srgbClr val="FF7C80"/>
          </a:solidFill>
          <a:ln w="17463">
            <a:solidFill>
              <a:srgbClr val="0000FF"/>
            </a:solidFill>
            <a:round/>
            <a:headEnd/>
            <a:tailEnd/>
          </a:ln>
        </p:spPr>
        <p:txBody>
          <a:bodyPr wrap="none" anchor="ctr"/>
          <a:lstStyle/>
          <a:p>
            <a:pPr algn="ctr"/>
            <a:r>
              <a:rPr lang="en-US" b="1" dirty="0">
                <a:latin typeface="Calibri"/>
                <a:cs typeface="Calibri"/>
              </a:rPr>
              <a:t>Software (SW)</a:t>
            </a:r>
          </a:p>
        </p:txBody>
      </p:sp>
      <p:sp>
        <p:nvSpPr>
          <p:cNvPr id="21509" name="Oval 7"/>
          <p:cNvSpPr>
            <a:spLocks noChangeArrowheads="1"/>
          </p:cNvSpPr>
          <p:nvPr/>
        </p:nvSpPr>
        <p:spPr bwMode="auto">
          <a:xfrm>
            <a:off x="3351068" y="3143250"/>
            <a:ext cx="2057400" cy="685800"/>
          </a:xfrm>
          <a:prstGeom prst="ellipse">
            <a:avLst/>
          </a:prstGeom>
          <a:solidFill>
            <a:srgbClr val="66CCFF"/>
          </a:solidFill>
          <a:ln w="17463">
            <a:solidFill>
              <a:srgbClr val="0000FF"/>
            </a:solidFill>
            <a:round/>
            <a:headEnd/>
            <a:tailEnd/>
          </a:ln>
        </p:spPr>
        <p:txBody>
          <a:bodyPr wrap="none" anchor="ctr"/>
          <a:lstStyle/>
          <a:p>
            <a:pPr algn="ctr"/>
            <a:r>
              <a:rPr lang="en-US" b="1" dirty="0">
                <a:latin typeface="Calibri"/>
                <a:cs typeface="Calibri"/>
              </a:rPr>
              <a:t>Hardware (HW)</a:t>
            </a:r>
          </a:p>
        </p:txBody>
      </p:sp>
      <p:sp>
        <p:nvSpPr>
          <p:cNvPr id="21510" name="Rectangle 8" descr="Large checker board"/>
          <p:cNvSpPr>
            <a:spLocks noChangeArrowheads="1"/>
          </p:cNvSpPr>
          <p:nvPr/>
        </p:nvSpPr>
        <p:spPr bwMode="auto">
          <a:xfrm>
            <a:off x="2436668" y="2887266"/>
            <a:ext cx="4286250" cy="255984"/>
          </a:xfrm>
          <a:prstGeom prst="rect">
            <a:avLst/>
          </a:prstGeom>
          <a:pattFill prst="lgCheck">
            <a:fgClr>
              <a:srgbClr val="CCFF99"/>
            </a:fgClr>
            <a:bgClr>
              <a:schemeClr val="bg1"/>
            </a:bgClr>
          </a:pattFill>
          <a:ln w="17463">
            <a:solidFill>
              <a:srgbClr val="0000FF"/>
            </a:solidFill>
            <a:miter lim="800000"/>
            <a:headEnd/>
            <a:tailEnd/>
          </a:ln>
        </p:spPr>
        <p:txBody>
          <a:bodyPr wrap="none" anchor="ctr"/>
          <a:lstStyle/>
          <a:p>
            <a:pPr algn="ctr"/>
            <a:r>
              <a:rPr lang="en-US" b="1" dirty="0">
                <a:latin typeface="Calibri"/>
                <a:cs typeface="Calibri"/>
              </a:rPr>
              <a:t>Instruction Set Architecture</a:t>
            </a:r>
          </a:p>
        </p:txBody>
      </p:sp>
      <p:sp>
        <p:nvSpPr>
          <p:cNvPr id="21511" name="Text Box 9"/>
          <p:cNvSpPr txBox="1">
            <a:spLocks noChangeArrowheads="1"/>
          </p:cNvSpPr>
          <p:nvPr/>
        </p:nvSpPr>
        <p:spPr bwMode="auto">
          <a:xfrm>
            <a:off x="2908981" y="1813124"/>
            <a:ext cx="1470787" cy="369332"/>
          </a:xfrm>
          <a:prstGeom prst="rect">
            <a:avLst/>
          </a:prstGeom>
          <a:noFill/>
          <a:ln w="17463">
            <a:noFill/>
            <a:miter lim="800000"/>
            <a:headEnd/>
            <a:tailEnd/>
          </a:ln>
        </p:spPr>
        <p:txBody>
          <a:bodyPr wrap="none">
            <a:spAutoFit/>
          </a:bodyPr>
          <a:lstStyle/>
          <a:p>
            <a:r>
              <a:rPr lang="en-US" b="1" dirty="0">
                <a:latin typeface="Calibri"/>
                <a:cs typeface="Calibri"/>
              </a:rPr>
              <a:t>Programmers</a:t>
            </a:r>
          </a:p>
        </p:txBody>
      </p:sp>
      <p:sp>
        <p:nvSpPr>
          <p:cNvPr id="21512" name="Text Box 10"/>
          <p:cNvSpPr txBox="1">
            <a:spLocks noChangeArrowheads="1"/>
          </p:cNvSpPr>
          <p:nvPr/>
        </p:nvSpPr>
        <p:spPr bwMode="auto">
          <a:xfrm>
            <a:off x="4704809" y="3946683"/>
            <a:ext cx="803874" cy="369332"/>
          </a:xfrm>
          <a:prstGeom prst="rect">
            <a:avLst/>
          </a:prstGeom>
          <a:noFill/>
          <a:ln w="17463">
            <a:noFill/>
            <a:miter lim="800000"/>
            <a:headEnd/>
            <a:tailEnd/>
          </a:ln>
        </p:spPr>
        <p:txBody>
          <a:bodyPr wrap="none">
            <a:spAutoFit/>
          </a:bodyPr>
          <a:lstStyle/>
          <a:p>
            <a:r>
              <a:rPr lang="en-US" b="1" dirty="0">
                <a:latin typeface="Calibri"/>
                <a:cs typeface="Calibri"/>
              </a:rPr>
              <a:t>Silicon</a:t>
            </a:r>
          </a:p>
        </p:txBody>
      </p:sp>
      <p:pic>
        <p:nvPicPr>
          <p:cNvPr id="21513" name="Picture 12" descr="j0195812"/>
          <p:cNvPicPr>
            <a:picLocks noChangeAspect="1" noChangeArrowheads="1"/>
          </p:cNvPicPr>
          <p:nvPr/>
        </p:nvPicPr>
        <p:blipFill>
          <a:blip r:embed="rId3" cstate="print"/>
          <a:srcRect/>
          <a:stretch>
            <a:fillRect/>
          </a:stretch>
        </p:blipFill>
        <p:spPr bwMode="auto">
          <a:xfrm>
            <a:off x="4151170" y="1633539"/>
            <a:ext cx="498872" cy="513160"/>
          </a:xfrm>
          <a:prstGeom prst="rect">
            <a:avLst/>
          </a:prstGeom>
          <a:noFill/>
          <a:ln w="9525">
            <a:noFill/>
            <a:miter lim="800000"/>
            <a:headEnd/>
            <a:tailEnd/>
          </a:ln>
        </p:spPr>
      </p:pic>
      <p:pic>
        <p:nvPicPr>
          <p:cNvPr id="21514" name="Picture 13" descr="circuit"/>
          <p:cNvPicPr>
            <a:picLocks noChangeAspect="1" noChangeArrowheads="1"/>
          </p:cNvPicPr>
          <p:nvPr/>
        </p:nvPicPr>
        <p:blipFill>
          <a:blip r:embed="rId4" cstate="print"/>
          <a:srcRect/>
          <a:stretch>
            <a:fillRect/>
          </a:stretch>
        </p:blipFill>
        <p:spPr bwMode="auto">
          <a:xfrm>
            <a:off x="4094018" y="3886200"/>
            <a:ext cx="610791" cy="628650"/>
          </a:xfrm>
          <a:prstGeom prst="rect">
            <a:avLst/>
          </a:prstGeom>
          <a:noFill/>
          <a:ln w="9525">
            <a:noFill/>
            <a:miter lim="800000"/>
            <a:headEnd/>
            <a:tailEnd/>
          </a:ln>
        </p:spPr>
      </p:pic>
    </p:spTree>
    <p:extLst>
      <p:ext uri="{BB962C8B-B14F-4D97-AF65-F5344CB8AC3E}">
        <p14:creationId xmlns:p14="http://schemas.microsoft.com/office/powerpoint/2010/main" val="21948551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ppt_x"/>
                                          </p:val>
                                        </p:tav>
                                        <p:tav tm="100000">
                                          <p:val>
                                            <p:strVal val="#ppt_x"/>
                                          </p:val>
                                        </p:tav>
                                      </p:tavLst>
                                    </p:anim>
                                    <p:anim calcmode="lin" valueType="num">
                                      <p:cBhvr additive="base">
                                        <p:cTn id="8" dur="500" fill="hold"/>
                                        <p:tgtEl>
                                          <p:spTgt spid="21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161" y="108349"/>
            <a:ext cx="8058451" cy="519113"/>
          </a:xfrm>
        </p:spPr>
        <p:txBody>
          <a:bodyPr/>
          <a:lstStyle/>
          <a:p>
            <a:r>
              <a:rPr lang="en-US" sz="3200" dirty="0"/>
              <a:t>Eight Great Ideas in Computer Architecture</a:t>
            </a:r>
          </a:p>
        </p:txBody>
      </p:sp>
      <p:sp>
        <p:nvSpPr>
          <p:cNvPr id="7" name="Content Placeholder 6"/>
          <p:cNvSpPr>
            <a:spLocks noGrp="1"/>
          </p:cNvSpPr>
          <p:nvPr>
            <p:ph idx="1"/>
          </p:nvPr>
        </p:nvSpPr>
        <p:spPr/>
        <p:txBody>
          <a:bodyPr>
            <a:normAutofit lnSpcReduction="10000"/>
          </a:bodyPr>
          <a:lstStyle/>
          <a:p>
            <a:pPr>
              <a:lnSpc>
                <a:spcPct val="110000"/>
              </a:lnSpc>
            </a:pPr>
            <a:r>
              <a:rPr lang="en-US" dirty="0"/>
              <a:t>Design for Moore’s Law</a:t>
            </a:r>
          </a:p>
          <a:p>
            <a:pPr>
              <a:lnSpc>
                <a:spcPct val="110000"/>
              </a:lnSpc>
            </a:pPr>
            <a:r>
              <a:rPr lang="en-US" dirty="0"/>
              <a:t>Use Abstraction to Simplify Design</a:t>
            </a:r>
          </a:p>
          <a:p>
            <a:pPr>
              <a:lnSpc>
                <a:spcPct val="110000"/>
              </a:lnSpc>
            </a:pPr>
            <a:r>
              <a:rPr lang="en-US" dirty="0"/>
              <a:t>Make Common Case Fast</a:t>
            </a:r>
          </a:p>
          <a:p>
            <a:pPr>
              <a:lnSpc>
                <a:spcPct val="110000"/>
              </a:lnSpc>
            </a:pPr>
            <a:r>
              <a:rPr lang="en-US" dirty="0"/>
              <a:t>Performance via Parallelism</a:t>
            </a:r>
          </a:p>
          <a:p>
            <a:pPr>
              <a:lnSpc>
                <a:spcPct val="110000"/>
              </a:lnSpc>
            </a:pPr>
            <a:r>
              <a:rPr lang="en-US" dirty="0"/>
              <a:t>Performance via Pipelining</a:t>
            </a:r>
          </a:p>
          <a:p>
            <a:pPr>
              <a:lnSpc>
                <a:spcPct val="110000"/>
              </a:lnSpc>
            </a:pPr>
            <a:r>
              <a:rPr lang="en-US" dirty="0"/>
              <a:t>Performance via Prediction</a:t>
            </a:r>
          </a:p>
          <a:p>
            <a:pPr>
              <a:lnSpc>
                <a:spcPct val="110000"/>
              </a:lnSpc>
            </a:pPr>
            <a:r>
              <a:rPr lang="en-US" dirty="0"/>
              <a:t>Hierarchy of Memories </a:t>
            </a:r>
          </a:p>
          <a:p>
            <a:pPr>
              <a:lnSpc>
                <a:spcPct val="110000"/>
              </a:lnSpc>
            </a:pPr>
            <a:r>
              <a:rPr lang="en-US" dirty="0"/>
              <a:t>Dependability via Redundancy</a:t>
            </a:r>
          </a:p>
          <a:p>
            <a:pPr>
              <a:lnSpc>
                <a:spcPct val="110000"/>
              </a:lnSpc>
            </a:pPr>
            <a:endParaRPr lang="en-US" dirty="0"/>
          </a:p>
          <a:p>
            <a:pPr lvl="1">
              <a:lnSpc>
                <a:spcPct val="110000"/>
              </a:lnSpc>
            </a:pPr>
            <a:endParaRPr lang="en-US" dirty="0"/>
          </a:p>
        </p:txBody>
      </p:sp>
      <p:sp>
        <p:nvSpPr>
          <p:cNvPr id="3" name="灯片编号占位符 2"/>
          <p:cNvSpPr>
            <a:spLocks noGrp="1"/>
          </p:cNvSpPr>
          <p:nvPr>
            <p:ph type="sldNum" sz="quarter" idx="10"/>
          </p:nvPr>
        </p:nvSpPr>
        <p:spPr/>
        <p:txBody>
          <a:bodyPr/>
          <a:lstStyle/>
          <a:p>
            <a:fld id="{D9B6BDF2-6896-4B98-8776-C18582F63BA5}" type="slidenum">
              <a:rPr lang="zh-TW" altLang="en-US" smtClean="0"/>
              <a:t>20</a:t>
            </a:fld>
            <a:endParaRPr lang="zh-TW" altLang="en-US"/>
          </a:p>
        </p:txBody>
      </p:sp>
      <p:pic>
        <p:nvPicPr>
          <p:cNvPr id="5" name="Picture 4">
            <a:extLst>
              <a:ext uri="{FF2B5EF4-FFF2-40B4-BE49-F238E27FC236}">
                <a16:creationId xmlns:a16="http://schemas.microsoft.com/office/drawing/2014/main" id="{CFFD4B41-3998-4F7E-A7A6-3585F3A7F6B6}"/>
              </a:ext>
            </a:extLst>
          </p:cNvPr>
          <p:cNvPicPr>
            <a:picLocks noChangeAspect="1"/>
          </p:cNvPicPr>
          <p:nvPr/>
        </p:nvPicPr>
        <p:blipFill>
          <a:blip r:embed="rId3"/>
          <a:stretch>
            <a:fillRect/>
          </a:stretch>
        </p:blipFill>
        <p:spPr>
          <a:xfrm>
            <a:off x="5212080" y="844153"/>
            <a:ext cx="815340" cy="659337"/>
          </a:xfrm>
          <a:prstGeom prst="rect">
            <a:avLst/>
          </a:prstGeom>
        </p:spPr>
      </p:pic>
      <p:pic>
        <p:nvPicPr>
          <p:cNvPr id="8" name="Picture 7">
            <a:extLst>
              <a:ext uri="{FF2B5EF4-FFF2-40B4-BE49-F238E27FC236}">
                <a16:creationId xmlns:a16="http://schemas.microsoft.com/office/drawing/2014/main" id="{34EB1444-1B8A-4597-8624-89DFDDC527C6}"/>
              </a:ext>
            </a:extLst>
          </p:cNvPr>
          <p:cNvPicPr>
            <a:picLocks noChangeAspect="1"/>
          </p:cNvPicPr>
          <p:nvPr/>
        </p:nvPicPr>
        <p:blipFill>
          <a:blip r:embed="rId4"/>
          <a:stretch>
            <a:fillRect/>
          </a:stretch>
        </p:blipFill>
        <p:spPr>
          <a:xfrm>
            <a:off x="6590505" y="1234440"/>
            <a:ext cx="985883" cy="908211"/>
          </a:xfrm>
          <a:prstGeom prst="rect">
            <a:avLst/>
          </a:prstGeom>
        </p:spPr>
      </p:pic>
      <p:pic>
        <p:nvPicPr>
          <p:cNvPr id="10" name="Picture 9">
            <a:extLst>
              <a:ext uri="{FF2B5EF4-FFF2-40B4-BE49-F238E27FC236}">
                <a16:creationId xmlns:a16="http://schemas.microsoft.com/office/drawing/2014/main" id="{291E9B9E-7750-43D7-859F-9CBAE5202221}"/>
              </a:ext>
            </a:extLst>
          </p:cNvPr>
          <p:cNvPicPr>
            <a:picLocks noChangeAspect="1"/>
          </p:cNvPicPr>
          <p:nvPr/>
        </p:nvPicPr>
        <p:blipFill>
          <a:blip r:embed="rId5"/>
          <a:stretch>
            <a:fillRect/>
          </a:stretch>
        </p:blipFill>
        <p:spPr>
          <a:xfrm>
            <a:off x="5113532" y="1663540"/>
            <a:ext cx="1068909" cy="754350"/>
          </a:xfrm>
          <a:prstGeom prst="rect">
            <a:avLst/>
          </a:prstGeom>
        </p:spPr>
      </p:pic>
      <p:pic>
        <p:nvPicPr>
          <p:cNvPr id="12" name="Picture 11">
            <a:extLst>
              <a:ext uri="{FF2B5EF4-FFF2-40B4-BE49-F238E27FC236}">
                <a16:creationId xmlns:a16="http://schemas.microsoft.com/office/drawing/2014/main" id="{4DAD7FA9-2636-4DC2-ADF2-6AF6D5C86332}"/>
              </a:ext>
            </a:extLst>
          </p:cNvPr>
          <p:cNvPicPr>
            <a:picLocks noChangeAspect="1"/>
          </p:cNvPicPr>
          <p:nvPr/>
        </p:nvPicPr>
        <p:blipFill>
          <a:blip r:embed="rId6"/>
          <a:stretch>
            <a:fillRect/>
          </a:stretch>
        </p:blipFill>
        <p:spPr>
          <a:xfrm>
            <a:off x="7448817" y="2065186"/>
            <a:ext cx="897991" cy="909789"/>
          </a:xfrm>
          <a:prstGeom prst="rect">
            <a:avLst/>
          </a:prstGeom>
        </p:spPr>
      </p:pic>
      <p:pic>
        <p:nvPicPr>
          <p:cNvPr id="14" name="Picture 13">
            <a:extLst>
              <a:ext uri="{FF2B5EF4-FFF2-40B4-BE49-F238E27FC236}">
                <a16:creationId xmlns:a16="http://schemas.microsoft.com/office/drawing/2014/main" id="{D6E694AF-2B05-4F91-B211-BDC982F4B775}"/>
              </a:ext>
            </a:extLst>
          </p:cNvPr>
          <p:cNvPicPr>
            <a:picLocks noChangeAspect="1"/>
          </p:cNvPicPr>
          <p:nvPr/>
        </p:nvPicPr>
        <p:blipFill>
          <a:blip r:embed="rId7"/>
          <a:stretch>
            <a:fillRect/>
          </a:stretch>
        </p:blipFill>
        <p:spPr>
          <a:xfrm>
            <a:off x="5213218" y="2607707"/>
            <a:ext cx="869535" cy="817365"/>
          </a:xfrm>
          <a:prstGeom prst="rect">
            <a:avLst/>
          </a:prstGeom>
        </p:spPr>
      </p:pic>
      <p:pic>
        <p:nvPicPr>
          <p:cNvPr id="16" name="Picture 15">
            <a:extLst>
              <a:ext uri="{FF2B5EF4-FFF2-40B4-BE49-F238E27FC236}">
                <a16:creationId xmlns:a16="http://schemas.microsoft.com/office/drawing/2014/main" id="{268A046E-59B1-4DF7-8884-150906281835}"/>
              </a:ext>
            </a:extLst>
          </p:cNvPr>
          <p:cNvPicPr>
            <a:picLocks noChangeAspect="1"/>
          </p:cNvPicPr>
          <p:nvPr/>
        </p:nvPicPr>
        <p:blipFill>
          <a:blip r:embed="rId8"/>
          <a:stretch>
            <a:fillRect/>
          </a:stretch>
        </p:blipFill>
        <p:spPr>
          <a:xfrm>
            <a:off x="6541992" y="2965329"/>
            <a:ext cx="798145" cy="910837"/>
          </a:xfrm>
          <a:prstGeom prst="rect">
            <a:avLst/>
          </a:prstGeom>
        </p:spPr>
      </p:pic>
      <p:pic>
        <p:nvPicPr>
          <p:cNvPr id="18" name="Picture 17">
            <a:extLst>
              <a:ext uri="{FF2B5EF4-FFF2-40B4-BE49-F238E27FC236}">
                <a16:creationId xmlns:a16="http://schemas.microsoft.com/office/drawing/2014/main" id="{62738A05-B711-4A48-896F-459E71743904}"/>
              </a:ext>
            </a:extLst>
          </p:cNvPr>
          <p:cNvPicPr>
            <a:picLocks noChangeAspect="1"/>
          </p:cNvPicPr>
          <p:nvPr/>
        </p:nvPicPr>
        <p:blipFill>
          <a:blip r:embed="rId9"/>
          <a:stretch>
            <a:fillRect/>
          </a:stretch>
        </p:blipFill>
        <p:spPr>
          <a:xfrm>
            <a:off x="5331967" y="3420747"/>
            <a:ext cx="695453" cy="804602"/>
          </a:xfrm>
          <a:prstGeom prst="rect">
            <a:avLst/>
          </a:prstGeom>
        </p:spPr>
      </p:pic>
      <p:pic>
        <p:nvPicPr>
          <p:cNvPr id="20" name="Picture 19">
            <a:extLst>
              <a:ext uri="{FF2B5EF4-FFF2-40B4-BE49-F238E27FC236}">
                <a16:creationId xmlns:a16="http://schemas.microsoft.com/office/drawing/2014/main" id="{924C6DF5-463C-4CAF-AF16-C9FE04E83E2C}"/>
              </a:ext>
            </a:extLst>
          </p:cNvPr>
          <p:cNvPicPr>
            <a:picLocks noChangeAspect="1"/>
          </p:cNvPicPr>
          <p:nvPr/>
        </p:nvPicPr>
        <p:blipFill>
          <a:blip r:embed="rId10"/>
          <a:stretch>
            <a:fillRect/>
          </a:stretch>
        </p:blipFill>
        <p:spPr>
          <a:xfrm>
            <a:off x="7555605" y="3805721"/>
            <a:ext cx="955935" cy="710320"/>
          </a:xfrm>
          <a:prstGeom prst="rect">
            <a:avLst/>
          </a:prstGeom>
        </p:spPr>
      </p:pic>
      <p:cxnSp>
        <p:nvCxnSpPr>
          <p:cNvPr id="22" name="Straight Arrow Connector 21">
            <a:extLst>
              <a:ext uri="{FF2B5EF4-FFF2-40B4-BE49-F238E27FC236}">
                <a16:creationId xmlns:a16="http://schemas.microsoft.com/office/drawing/2014/main" id="{0B747B24-4536-4485-BCCB-E6681A446434}"/>
              </a:ext>
            </a:extLst>
          </p:cNvPr>
          <p:cNvCxnSpPr/>
          <p:nvPr/>
        </p:nvCxnSpPr>
        <p:spPr bwMode="auto">
          <a:xfrm>
            <a:off x="3855720" y="1089660"/>
            <a:ext cx="1409700" cy="0"/>
          </a:xfrm>
          <a:prstGeom prst="straightConnector1">
            <a:avLst/>
          </a:prstGeom>
          <a:noFill/>
          <a:ln w="15875" cap="flat" cmpd="sng" algn="ctr">
            <a:solidFill>
              <a:srgbClr val="FF0000"/>
            </a:solidFill>
            <a:prstDash val="solid"/>
            <a:round/>
            <a:headEnd type="none" w="med" len="med"/>
            <a:tailEnd type="triangle"/>
          </a:ln>
        </p:spPr>
      </p:cxnSp>
      <p:cxnSp>
        <p:nvCxnSpPr>
          <p:cNvPr id="23" name="Straight Arrow Connector 22">
            <a:extLst>
              <a:ext uri="{FF2B5EF4-FFF2-40B4-BE49-F238E27FC236}">
                <a16:creationId xmlns:a16="http://schemas.microsoft.com/office/drawing/2014/main" id="{C285FE73-B88E-49CD-9AEC-070AD1E52FC0}"/>
              </a:ext>
            </a:extLst>
          </p:cNvPr>
          <p:cNvCxnSpPr/>
          <p:nvPr/>
        </p:nvCxnSpPr>
        <p:spPr bwMode="auto">
          <a:xfrm>
            <a:off x="5212080" y="1584960"/>
            <a:ext cx="1409700" cy="0"/>
          </a:xfrm>
          <a:prstGeom prst="straightConnector1">
            <a:avLst/>
          </a:prstGeom>
          <a:noFill/>
          <a:ln w="15875" cap="flat" cmpd="sng" algn="ctr">
            <a:solidFill>
              <a:srgbClr val="FF0000"/>
            </a:solidFill>
            <a:prstDash val="solid"/>
            <a:round/>
            <a:headEnd type="none" w="med" len="med"/>
            <a:tailEnd type="triangle"/>
          </a:ln>
        </p:spPr>
      </p:cxnSp>
      <p:cxnSp>
        <p:nvCxnSpPr>
          <p:cNvPr id="24" name="Straight Arrow Connector 23">
            <a:extLst>
              <a:ext uri="{FF2B5EF4-FFF2-40B4-BE49-F238E27FC236}">
                <a16:creationId xmlns:a16="http://schemas.microsoft.com/office/drawing/2014/main" id="{4E84B204-354A-43F7-91EA-06651BDC0C94}"/>
              </a:ext>
            </a:extLst>
          </p:cNvPr>
          <p:cNvCxnSpPr>
            <a:cxnSpLocks/>
          </p:cNvCxnSpPr>
          <p:nvPr/>
        </p:nvCxnSpPr>
        <p:spPr bwMode="auto">
          <a:xfrm>
            <a:off x="3922267" y="1981200"/>
            <a:ext cx="1289813" cy="0"/>
          </a:xfrm>
          <a:prstGeom prst="straightConnector1">
            <a:avLst/>
          </a:prstGeom>
          <a:noFill/>
          <a:ln w="15875" cap="flat" cmpd="sng" algn="ctr">
            <a:solidFill>
              <a:srgbClr val="FF0000"/>
            </a:solidFill>
            <a:prstDash val="solid"/>
            <a:round/>
            <a:headEnd type="none" w="med" len="med"/>
            <a:tailEnd type="triangle"/>
          </a:ln>
        </p:spPr>
      </p:cxnSp>
      <p:cxnSp>
        <p:nvCxnSpPr>
          <p:cNvPr id="26" name="Straight Arrow Connector 25">
            <a:extLst>
              <a:ext uri="{FF2B5EF4-FFF2-40B4-BE49-F238E27FC236}">
                <a16:creationId xmlns:a16="http://schemas.microsoft.com/office/drawing/2014/main" id="{BBE4AD21-09EB-4B5C-892E-537225FB649F}"/>
              </a:ext>
            </a:extLst>
          </p:cNvPr>
          <p:cNvCxnSpPr>
            <a:cxnSpLocks/>
          </p:cNvCxnSpPr>
          <p:nvPr/>
        </p:nvCxnSpPr>
        <p:spPr bwMode="auto">
          <a:xfrm>
            <a:off x="4259580" y="2423160"/>
            <a:ext cx="3189237" cy="0"/>
          </a:xfrm>
          <a:prstGeom prst="straightConnector1">
            <a:avLst/>
          </a:prstGeom>
          <a:noFill/>
          <a:ln w="15875" cap="flat" cmpd="sng" algn="ctr">
            <a:solidFill>
              <a:srgbClr val="FF0000"/>
            </a:solidFill>
            <a:prstDash val="solid"/>
            <a:round/>
            <a:headEnd type="none" w="med" len="med"/>
            <a:tailEnd type="triangle"/>
          </a:ln>
        </p:spPr>
      </p:cxnSp>
      <p:cxnSp>
        <p:nvCxnSpPr>
          <p:cNvPr id="28" name="Straight Arrow Connector 27">
            <a:extLst>
              <a:ext uri="{FF2B5EF4-FFF2-40B4-BE49-F238E27FC236}">
                <a16:creationId xmlns:a16="http://schemas.microsoft.com/office/drawing/2014/main" id="{D30D5F68-0B56-49EC-BBC5-A5769B3E2238}"/>
              </a:ext>
            </a:extLst>
          </p:cNvPr>
          <p:cNvCxnSpPr/>
          <p:nvPr/>
        </p:nvCxnSpPr>
        <p:spPr bwMode="auto">
          <a:xfrm>
            <a:off x="4114800" y="2895600"/>
            <a:ext cx="1409700" cy="0"/>
          </a:xfrm>
          <a:prstGeom prst="straightConnector1">
            <a:avLst/>
          </a:prstGeom>
          <a:noFill/>
          <a:ln w="15875" cap="flat" cmpd="sng" algn="ctr">
            <a:solidFill>
              <a:srgbClr val="FF0000"/>
            </a:solidFill>
            <a:prstDash val="solid"/>
            <a:round/>
            <a:headEnd type="none" w="med" len="med"/>
            <a:tailEnd type="triangle"/>
          </a:ln>
        </p:spPr>
      </p:cxnSp>
      <p:cxnSp>
        <p:nvCxnSpPr>
          <p:cNvPr id="29" name="Straight Arrow Connector 28">
            <a:extLst>
              <a:ext uri="{FF2B5EF4-FFF2-40B4-BE49-F238E27FC236}">
                <a16:creationId xmlns:a16="http://schemas.microsoft.com/office/drawing/2014/main" id="{6E22EA8C-AE2D-4CBE-B7D1-06F6D666A92C}"/>
              </a:ext>
            </a:extLst>
          </p:cNvPr>
          <p:cNvCxnSpPr>
            <a:cxnSpLocks/>
          </p:cNvCxnSpPr>
          <p:nvPr/>
        </p:nvCxnSpPr>
        <p:spPr bwMode="auto">
          <a:xfrm>
            <a:off x="4232366" y="3420747"/>
            <a:ext cx="2389414" cy="0"/>
          </a:xfrm>
          <a:prstGeom prst="straightConnector1">
            <a:avLst/>
          </a:prstGeom>
          <a:noFill/>
          <a:ln w="15875" cap="flat" cmpd="sng" algn="ctr">
            <a:solidFill>
              <a:srgbClr val="FF0000"/>
            </a:solidFill>
            <a:prstDash val="solid"/>
            <a:round/>
            <a:headEnd type="none" w="med" len="med"/>
            <a:tailEnd type="triangle"/>
          </a:ln>
        </p:spPr>
      </p:cxnSp>
      <p:cxnSp>
        <p:nvCxnSpPr>
          <p:cNvPr id="31" name="Straight Arrow Connector 30">
            <a:extLst>
              <a:ext uri="{FF2B5EF4-FFF2-40B4-BE49-F238E27FC236}">
                <a16:creationId xmlns:a16="http://schemas.microsoft.com/office/drawing/2014/main" id="{E751A396-56E7-4C6D-A924-AE6524E19364}"/>
              </a:ext>
            </a:extLst>
          </p:cNvPr>
          <p:cNvCxnSpPr>
            <a:cxnSpLocks/>
          </p:cNvCxnSpPr>
          <p:nvPr/>
        </p:nvCxnSpPr>
        <p:spPr bwMode="auto">
          <a:xfrm>
            <a:off x="3703832" y="3710940"/>
            <a:ext cx="1744468" cy="0"/>
          </a:xfrm>
          <a:prstGeom prst="straightConnector1">
            <a:avLst/>
          </a:prstGeom>
          <a:noFill/>
          <a:ln w="15875" cap="flat" cmpd="sng" algn="ctr">
            <a:solidFill>
              <a:srgbClr val="FF0000"/>
            </a:solidFill>
            <a:prstDash val="solid"/>
            <a:round/>
            <a:headEnd type="none" w="med" len="med"/>
            <a:tailEnd type="triangle"/>
          </a:ln>
        </p:spPr>
      </p:cxnSp>
      <p:cxnSp>
        <p:nvCxnSpPr>
          <p:cNvPr id="33" name="Straight Arrow Connector 32">
            <a:extLst>
              <a:ext uri="{FF2B5EF4-FFF2-40B4-BE49-F238E27FC236}">
                <a16:creationId xmlns:a16="http://schemas.microsoft.com/office/drawing/2014/main" id="{9D2B79EA-FF4B-4E79-8698-BC3E285DF4E4}"/>
              </a:ext>
            </a:extLst>
          </p:cNvPr>
          <p:cNvCxnSpPr>
            <a:cxnSpLocks/>
          </p:cNvCxnSpPr>
          <p:nvPr/>
        </p:nvCxnSpPr>
        <p:spPr bwMode="auto">
          <a:xfrm>
            <a:off x="4627117" y="4290060"/>
            <a:ext cx="3030983" cy="0"/>
          </a:xfrm>
          <a:prstGeom prst="straightConnector1">
            <a:avLst/>
          </a:prstGeom>
          <a:noFill/>
          <a:ln w="1587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3123755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57C7EBC8-4348-4B57-90BD-96BD591A9130}"/>
              </a:ext>
            </a:extLst>
          </p:cNvPr>
          <p:cNvSpPr/>
          <p:nvPr/>
        </p:nvSpPr>
        <p:spPr bwMode="auto">
          <a:xfrm>
            <a:off x="2155371" y="805764"/>
            <a:ext cx="4201886" cy="3983949"/>
          </a:xfrm>
          <a:prstGeom prst="ellipse">
            <a:avLst/>
          </a:prstGeom>
          <a:solidFill>
            <a:schemeClr val="tx2">
              <a:lumMod val="60000"/>
              <a:lumOff val="40000"/>
            </a:schemeClr>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sp>
        <p:nvSpPr>
          <p:cNvPr id="5" name="Oval 4">
            <a:extLst>
              <a:ext uri="{FF2B5EF4-FFF2-40B4-BE49-F238E27FC236}">
                <a16:creationId xmlns:a16="http://schemas.microsoft.com/office/drawing/2014/main" id="{2569AC77-4551-4838-98D2-3284FBCD7913}"/>
              </a:ext>
            </a:extLst>
          </p:cNvPr>
          <p:cNvSpPr/>
          <p:nvPr/>
        </p:nvSpPr>
        <p:spPr bwMode="auto">
          <a:xfrm>
            <a:off x="2833913" y="1509487"/>
            <a:ext cx="2855688" cy="2569028"/>
          </a:xfrm>
          <a:prstGeom prst="ellipse">
            <a:avLst/>
          </a:prstGeom>
          <a:solidFill>
            <a:schemeClr val="accent3"/>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endParaRPr>
          </a:p>
        </p:txBody>
      </p:sp>
      <p:sp>
        <p:nvSpPr>
          <p:cNvPr id="2" name="Title 1"/>
          <p:cNvSpPr>
            <a:spLocks noGrp="1"/>
          </p:cNvSpPr>
          <p:nvPr>
            <p:ph type="title"/>
          </p:nvPr>
        </p:nvSpPr>
        <p:spPr>
          <a:xfrm>
            <a:off x="906162" y="108349"/>
            <a:ext cx="8121724" cy="519113"/>
          </a:xfrm>
        </p:spPr>
        <p:txBody>
          <a:bodyPr/>
          <a:lstStyle/>
          <a:p>
            <a:r>
              <a:rPr lang="en-US" sz="3200" dirty="0"/>
              <a:t>1.3 Below Your Program</a:t>
            </a:r>
          </a:p>
        </p:txBody>
      </p:sp>
      <p:sp>
        <p:nvSpPr>
          <p:cNvPr id="3" name="灯片编号占位符 2"/>
          <p:cNvSpPr>
            <a:spLocks noGrp="1"/>
          </p:cNvSpPr>
          <p:nvPr>
            <p:ph type="sldNum" sz="quarter" idx="10"/>
          </p:nvPr>
        </p:nvSpPr>
        <p:spPr/>
        <p:txBody>
          <a:bodyPr/>
          <a:lstStyle/>
          <a:p>
            <a:fld id="{D9B6BDF2-6896-4B98-8776-C18582F63BA5}" type="slidenum">
              <a:rPr lang="zh-TW" altLang="en-US" smtClean="0"/>
              <a:t>21</a:t>
            </a:fld>
            <a:endParaRPr lang="zh-TW" altLang="en-US"/>
          </a:p>
        </p:txBody>
      </p:sp>
      <p:sp>
        <p:nvSpPr>
          <p:cNvPr id="4" name="Oval 3">
            <a:extLst>
              <a:ext uri="{FF2B5EF4-FFF2-40B4-BE49-F238E27FC236}">
                <a16:creationId xmlns:a16="http://schemas.microsoft.com/office/drawing/2014/main" id="{EA512E02-332E-48CD-8954-D95BA13FD518}"/>
              </a:ext>
            </a:extLst>
          </p:cNvPr>
          <p:cNvSpPr/>
          <p:nvPr/>
        </p:nvSpPr>
        <p:spPr bwMode="auto">
          <a:xfrm>
            <a:off x="3599542" y="2238825"/>
            <a:ext cx="1328057" cy="1262743"/>
          </a:xfrm>
          <a:prstGeom prst="ellipse">
            <a:avLst/>
          </a:prstGeom>
          <a:solidFill>
            <a:srgbClr val="FF0000"/>
          </a:solidFill>
          <a:ln w="15875" cap="flat" cmpd="sng" algn="ctr">
            <a:solidFill>
              <a:schemeClr val="tx2"/>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Hardware</a:t>
            </a:r>
          </a:p>
        </p:txBody>
      </p:sp>
      <p:sp>
        <p:nvSpPr>
          <p:cNvPr id="6" name="TextBox 5">
            <a:extLst>
              <a:ext uri="{FF2B5EF4-FFF2-40B4-BE49-F238E27FC236}">
                <a16:creationId xmlns:a16="http://schemas.microsoft.com/office/drawing/2014/main" id="{E02F1AAF-B6CC-469E-B6E1-A1CDB342BBCE}"/>
              </a:ext>
            </a:extLst>
          </p:cNvPr>
          <p:cNvSpPr txBox="1"/>
          <p:nvPr/>
        </p:nvSpPr>
        <p:spPr>
          <a:xfrm>
            <a:off x="3299203" y="1869493"/>
            <a:ext cx="2044149" cy="369332"/>
          </a:xfrm>
          <a:prstGeom prst="rect">
            <a:avLst/>
          </a:prstGeom>
          <a:noFill/>
        </p:spPr>
        <p:txBody>
          <a:bodyPr wrap="none" rtlCol="0" anchor="ctr" anchorCtr="1">
            <a:spAutoFit/>
          </a:bodyPr>
          <a:lstStyle/>
          <a:p>
            <a:r>
              <a:rPr lang="en-US" b="1" dirty="0">
                <a:ea typeface="標楷體" pitchFamily="65" charset="-120"/>
                <a:cs typeface="Calibri" panose="020F07020304040A0204" pitchFamily="34" charset="0"/>
              </a:rPr>
              <a:t>System Software</a:t>
            </a:r>
          </a:p>
        </p:txBody>
      </p:sp>
      <p:sp>
        <p:nvSpPr>
          <p:cNvPr id="9" name="TextBox 8">
            <a:extLst>
              <a:ext uri="{FF2B5EF4-FFF2-40B4-BE49-F238E27FC236}">
                <a16:creationId xmlns:a16="http://schemas.microsoft.com/office/drawing/2014/main" id="{1D705A33-9EA3-4CDC-9B20-8612190B3770}"/>
              </a:ext>
            </a:extLst>
          </p:cNvPr>
          <p:cNvSpPr txBox="1"/>
          <p:nvPr/>
        </p:nvSpPr>
        <p:spPr>
          <a:xfrm>
            <a:off x="3112411" y="1107880"/>
            <a:ext cx="2480166" cy="369332"/>
          </a:xfrm>
          <a:prstGeom prst="rect">
            <a:avLst/>
          </a:prstGeom>
          <a:noFill/>
        </p:spPr>
        <p:txBody>
          <a:bodyPr wrap="none" rtlCol="0" anchor="ctr" anchorCtr="1">
            <a:spAutoFit/>
          </a:bodyPr>
          <a:lstStyle/>
          <a:p>
            <a:r>
              <a:rPr lang="en-US" b="1" dirty="0">
                <a:ea typeface="標楷體" pitchFamily="65" charset="-120"/>
                <a:cs typeface="Calibri" panose="020F07020304040A0204" pitchFamily="34" charset="0"/>
              </a:rPr>
              <a:t>Application Software</a:t>
            </a:r>
          </a:p>
        </p:txBody>
      </p:sp>
      <p:pic>
        <p:nvPicPr>
          <p:cNvPr id="10" name="Picture 9">
            <a:extLst>
              <a:ext uri="{FF2B5EF4-FFF2-40B4-BE49-F238E27FC236}">
                <a16:creationId xmlns:a16="http://schemas.microsoft.com/office/drawing/2014/main" id="{A810D151-7BBA-4B64-930C-64A8991678A4}"/>
              </a:ext>
            </a:extLst>
          </p:cNvPr>
          <p:cNvPicPr>
            <a:picLocks noChangeAspect="1"/>
          </p:cNvPicPr>
          <p:nvPr/>
        </p:nvPicPr>
        <p:blipFill>
          <a:blip r:embed="rId3"/>
          <a:stretch>
            <a:fillRect/>
          </a:stretch>
        </p:blipFill>
        <p:spPr>
          <a:xfrm>
            <a:off x="501832" y="3170304"/>
            <a:ext cx="985883" cy="908211"/>
          </a:xfrm>
          <a:prstGeom prst="rect">
            <a:avLst/>
          </a:prstGeom>
        </p:spPr>
      </p:pic>
      <p:sp>
        <p:nvSpPr>
          <p:cNvPr id="11" name="TextBox 10">
            <a:extLst>
              <a:ext uri="{FF2B5EF4-FFF2-40B4-BE49-F238E27FC236}">
                <a16:creationId xmlns:a16="http://schemas.microsoft.com/office/drawing/2014/main" id="{26BE1C3B-81A0-408E-8DEB-7DABD7BED015}"/>
              </a:ext>
            </a:extLst>
          </p:cNvPr>
          <p:cNvSpPr txBox="1"/>
          <p:nvPr/>
        </p:nvSpPr>
        <p:spPr>
          <a:xfrm>
            <a:off x="3868" y="695961"/>
            <a:ext cx="3108543" cy="923330"/>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One user application, say,</a:t>
            </a:r>
          </a:p>
          <a:p>
            <a:r>
              <a:rPr lang="en-US" dirty="0">
                <a:ea typeface="標楷體" pitchFamily="65" charset="-120"/>
                <a:cs typeface="Calibri" panose="020F07020304040A0204" pitchFamily="34" charset="0"/>
              </a:rPr>
              <a:t>a DBMS, may consist of</a:t>
            </a:r>
          </a:p>
          <a:p>
            <a:r>
              <a:rPr lang="en-US" dirty="0">
                <a:ea typeface="標楷體" pitchFamily="65" charset="-120"/>
                <a:cs typeface="Calibri" panose="020F07020304040A0204" pitchFamily="34" charset="0"/>
              </a:rPr>
              <a:t>millions lines of C/C++ code.</a:t>
            </a:r>
          </a:p>
        </p:txBody>
      </p:sp>
      <p:sp>
        <p:nvSpPr>
          <p:cNvPr id="13" name="TextBox 12">
            <a:extLst>
              <a:ext uri="{FF2B5EF4-FFF2-40B4-BE49-F238E27FC236}">
                <a16:creationId xmlns:a16="http://schemas.microsoft.com/office/drawing/2014/main" id="{DE33173C-005B-4E8C-A38E-30BA89E6DEF9}"/>
              </a:ext>
            </a:extLst>
          </p:cNvPr>
          <p:cNvSpPr txBox="1"/>
          <p:nvPr/>
        </p:nvSpPr>
        <p:spPr>
          <a:xfrm>
            <a:off x="6357257" y="2677047"/>
            <a:ext cx="2531462" cy="923330"/>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Hardware only knows </a:t>
            </a:r>
          </a:p>
          <a:p>
            <a:r>
              <a:rPr lang="en-US" dirty="0">
                <a:ea typeface="標楷體" pitchFamily="65" charset="-120"/>
                <a:cs typeface="Calibri" panose="020F07020304040A0204" pitchFamily="34" charset="0"/>
              </a:rPr>
              <a:t>how to execute simple </a:t>
            </a:r>
          </a:p>
          <a:p>
            <a:r>
              <a:rPr lang="en-US" dirty="0">
                <a:ea typeface="標楷體" pitchFamily="65" charset="-120"/>
                <a:cs typeface="Calibri" panose="020F07020304040A0204" pitchFamily="34" charset="0"/>
              </a:rPr>
              <a:t>instructions</a:t>
            </a:r>
          </a:p>
        </p:txBody>
      </p:sp>
    </p:spTree>
    <p:extLst>
      <p:ext uri="{BB962C8B-B14F-4D97-AF65-F5344CB8AC3E}">
        <p14:creationId xmlns:p14="http://schemas.microsoft.com/office/powerpoint/2010/main" val="404143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57C7EBC8-4348-4B57-90BD-96BD591A9130}"/>
              </a:ext>
            </a:extLst>
          </p:cNvPr>
          <p:cNvSpPr/>
          <p:nvPr/>
        </p:nvSpPr>
        <p:spPr bwMode="auto">
          <a:xfrm>
            <a:off x="983947" y="760465"/>
            <a:ext cx="4201886" cy="3983949"/>
          </a:xfrm>
          <a:prstGeom prst="ellipse">
            <a:avLst/>
          </a:prstGeom>
          <a:solidFill>
            <a:schemeClr val="tx2">
              <a:lumMod val="60000"/>
              <a:lumOff val="40000"/>
            </a:schemeClr>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sp>
        <p:nvSpPr>
          <p:cNvPr id="5" name="Oval 4">
            <a:extLst>
              <a:ext uri="{FF2B5EF4-FFF2-40B4-BE49-F238E27FC236}">
                <a16:creationId xmlns:a16="http://schemas.microsoft.com/office/drawing/2014/main" id="{2569AC77-4551-4838-98D2-3284FBCD7913}"/>
              </a:ext>
            </a:extLst>
          </p:cNvPr>
          <p:cNvSpPr/>
          <p:nvPr/>
        </p:nvSpPr>
        <p:spPr bwMode="auto">
          <a:xfrm>
            <a:off x="1657046" y="1509487"/>
            <a:ext cx="2855688" cy="2569028"/>
          </a:xfrm>
          <a:prstGeom prst="ellipse">
            <a:avLst/>
          </a:prstGeom>
          <a:solidFill>
            <a:schemeClr val="accent3"/>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endParaRPr>
          </a:p>
        </p:txBody>
      </p:sp>
      <p:sp>
        <p:nvSpPr>
          <p:cNvPr id="2" name="Title 1"/>
          <p:cNvSpPr>
            <a:spLocks noGrp="1"/>
          </p:cNvSpPr>
          <p:nvPr>
            <p:ph type="title"/>
          </p:nvPr>
        </p:nvSpPr>
        <p:spPr>
          <a:xfrm>
            <a:off x="906162" y="108349"/>
            <a:ext cx="8121724" cy="519113"/>
          </a:xfrm>
        </p:spPr>
        <p:txBody>
          <a:bodyPr/>
          <a:lstStyle/>
          <a:p>
            <a:r>
              <a:rPr lang="en-US" sz="3200" dirty="0"/>
              <a:t>1.3 Below Your Program</a:t>
            </a:r>
          </a:p>
        </p:txBody>
      </p:sp>
      <p:sp>
        <p:nvSpPr>
          <p:cNvPr id="3" name="灯片编号占位符 2"/>
          <p:cNvSpPr>
            <a:spLocks noGrp="1"/>
          </p:cNvSpPr>
          <p:nvPr>
            <p:ph type="sldNum" sz="quarter" idx="10"/>
          </p:nvPr>
        </p:nvSpPr>
        <p:spPr/>
        <p:txBody>
          <a:bodyPr/>
          <a:lstStyle/>
          <a:p>
            <a:fld id="{D9B6BDF2-6896-4B98-8776-C18582F63BA5}" type="slidenum">
              <a:rPr lang="zh-TW" altLang="en-US" smtClean="0"/>
              <a:t>22</a:t>
            </a:fld>
            <a:endParaRPr lang="zh-TW" altLang="en-US"/>
          </a:p>
        </p:txBody>
      </p:sp>
      <p:sp>
        <p:nvSpPr>
          <p:cNvPr id="4" name="Oval 3">
            <a:extLst>
              <a:ext uri="{FF2B5EF4-FFF2-40B4-BE49-F238E27FC236}">
                <a16:creationId xmlns:a16="http://schemas.microsoft.com/office/drawing/2014/main" id="{EA512E02-332E-48CD-8954-D95BA13FD518}"/>
              </a:ext>
            </a:extLst>
          </p:cNvPr>
          <p:cNvSpPr/>
          <p:nvPr/>
        </p:nvSpPr>
        <p:spPr bwMode="auto">
          <a:xfrm>
            <a:off x="2422675" y="2238825"/>
            <a:ext cx="1328057" cy="1262743"/>
          </a:xfrm>
          <a:prstGeom prst="ellipse">
            <a:avLst/>
          </a:prstGeom>
          <a:solidFill>
            <a:srgbClr val="FF0000"/>
          </a:solidFill>
          <a:ln w="15875" cap="flat" cmpd="sng" algn="ctr">
            <a:solidFill>
              <a:schemeClr val="tx2"/>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Hardware</a:t>
            </a:r>
          </a:p>
        </p:txBody>
      </p:sp>
      <p:sp>
        <p:nvSpPr>
          <p:cNvPr id="6" name="TextBox 5">
            <a:extLst>
              <a:ext uri="{FF2B5EF4-FFF2-40B4-BE49-F238E27FC236}">
                <a16:creationId xmlns:a16="http://schemas.microsoft.com/office/drawing/2014/main" id="{E02F1AAF-B6CC-469E-B6E1-A1CDB342BBCE}"/>
              </a:ext>
            </a:extLst>
          </p:cNvPr>
          <p:cNvSpPr txBox="1"/>
          <p:nvPr/>
        </p:nvSpPr>
        <p:spPr>
          <a:xfrm>
            <a:off x="2122336" y="1869493"/>
            <a:ext cx="2044149" cy="369332"/>
          </a:xfrm>
          <a:prstGeom prst="rect">
            <a:avLst/>
          </a:prstGeom>
          <a:noFill/>
        </p:spPr>
        <p:txBody>
          <a:bodyPr wrap="none" rtlCol="0" anchor="ctr" anchorCtr="1">
            <a:spAutoFit/>
          </a:bodyPr>
          <a:lstStyle/>
          <a:p>
            <a:r>
              <a:rPr lang="en-US" b="1" dirty="0">
                <a:ea typeface="標楷體" pitchFamily="65" charset="-120"/>
                <a:cs typeface="Calibri" panose="020F07020304040A0204" pitchFamily="34" charset="0"/>
              </a:rPr>
              <a:t>System Software</a:t>
            </a:r>
          </a:p>
        </p:txBody>
      </p:sp>
      <p:sp>
        <p:nvSpPr>
          <p:cNvPr id="9" name="TextBox 8">
            <a:extLst>
              <a:ext uri="{FF2B5EF4-FFF2-40B4-BE49-F238E27FC236}">
                <a16:creationId xmlns:a16="http://schemas.microsoft.com/office/drawing/2014/main" id="{1D705A33-9EA3-4CDC-9B20-8612190B3770}"/>
              </a:ext>
            </a:extLst>
          </p:cNvPr>
          <p:cNvSpPr txBox="1"/>
          <p:nvPr/>
        </p:nvSpPr>
        <p:spPr>
          <a:xfrm>
            <a:off x="1935544" y="1107880"/>
            <a:ext cx="2480166" cy="369332"/>
          </a:xfrm>
          <a:prstGeom prst="rect">
            <a:avLst/>
          </a:prstGeom>
          <a:noFill/>
        </p:spPr>
        <p:txBody>
          <a:bodyPr wrap="none" rtlCol="0" anchor="ctr" anchorCtr="1">
            <a:spAutoFit/>
          </a:bodyPr>
          <a:lstStyle/>
          <a:p>
            <a:r>
              <a:rPr lang="en-US" b="1" dirty="0">
                <a:ea typeface="標楷體" pitchFamily="65" charset="-120"/>
                <a:cs typeface="Calibri" panose="020F07020304040A0204" pitchFamily="34" charset="0"/>
              </a:rPr>
              <a:t>Application Software</a:t>
            </a:r>
          </a:p>
        </p:txBody>
      </p:sp>
      <p:pic>
        <p:nvPicPr>
          <p:cNvPr id="10" name="Picture 9">
            <a:extLst>
              <a:ext uri="{FF2B5EF4-FFF2-40B4-BE49-F238E27FC236}">
                <a16:creationId xmlns:a16="http://schemas.microsoft.com/office/drawing/2014/main" id="{A810D151-7BBA-4B64-930C-64A8991678A4}"/>
              </a:ext>
            </a:extLst>
          </p:cNvPr>
          <p:cNvPicPr>
            <a:picLocks noChangeAspect="1"/>
          </p:cNvPicPr>
          <p:nvPr/>
        </p:nvPicPr>
        <p:blipFill>
          <a:blip r:embed="rId3"/>
          <a:stretch>
            <a:fillRect/>
          </a:stretch>
        </p:blipFill>
        <p:spPr>
          <a:xfrm>
            <a:off x="94722" y="3636287"/>
            <a:ext cx="985883" cy="908211"/>
          </a:xfrm>
          <a:prstGeom prst="rect">
            <a:avLst/>
          </a:prstGeom>
        </p:spPr>
      </p:pic>
      <p:sp>
        <p:nvSpPr>
          <p:cNvPr id="11" name="TextBox 10">
            <a:extLst>
              <a:ext uri="{FF2B5EF4-FFF2-40B4-BE49-F238E27FC236}">
                <a16:creationId xmlns:a16="http://schemas.microsoft.com/office/drawing/2014/main" id="{26BE1C3B-81A0-408E-8DEB-7DABD7BED015}"/>
              </a:ext>
            </a:extLst>
          </p:cNvPr>
          <p:cNvSpPr txBox="1"/>
          <p:nvPr/>
        </p:nvSpPr>
        <p:spPr>
          <a:xfrm>
            <a:off x="4978024" y="837749"/>
            <a:ext cx="4371493" cy="923330"/>
          </a:xfrm>
          <a:prstGeom prst="rect">
            <a:avLst/>
          </a:prstGeom>
          <a:solidFill>
            <a:srgbClr val="FFFF00"/>
          </a:solidFill>
          <a:ln>
            <a:solidFill>
              <a:srgbClr val="FF0000"/>
            </a:solidFill>
          </a:ln>
        </p:spPr>
        <p:txBody>
          <a:bodyPr wrap="square" rtlCol="0" anchor="ctr" anchorCtr="1">
            <a:spAutoFit/>
          </a:bodyPr>
          <a:lstStyle/>
          <a:p>
            <a:r>
              <a:rPr lang="en-US" dirty="0">
                <a:ea typeface="標楷體" pitchFamily="65" charset="-120"/>
                <a:cs typeface="Calibri" panose="020F07020304040A0204" pitchFamily="34" charset="0"/>
              </a:rPr>
              <a:t>DBMS implemented in HLL (C or C++)</a:t>
            </a:r>
          </a:p>
          <a:p>
            <a:r>
              <a:rPr lang="en-US" dirty="0">
                <a:ea typeface="標楷體" pitchFamily="65" charset="-120"/>
                <a:cs typeface="Calibri" panose="020F07020304040A0204" pitchFamily="34" charset="0"/>
              </a:rPr>
              <a:t>and many library calls (i.e. API, Application Program Interface)</a:t>
            </a:r>
          </a:p>
        </p:txBody>
      </p:sp>
      <p:sp>
        <p:nvSpPr>
          <p:cNvPr id="14" name="TextBox 13">
            <a:extLst>
              <a:ext uri="{FF2B5EF4-FFF2-40B4-BE49-F238E27FC236}">
                <a16:creationId xmlns:a16="http://schemas.microsoft.com/office/drawing/2014/main" id="{2A7C9C59-FDDC-41B1-90F6-272288B18C1A}"/>
              </a:ext>
            </a:extLst>
          </p:cNvPr>
          <p:cNvSpPr txBox="1"/>
          <p:nvPr/>
        </p:nvSpPr>
        <p:spPr>
          <a:xfrm>
            <a:off x="5236468" y="2009171"/>
            <a:ext cx="3711272" cy="646331"/>
          </a:xfrm>
          <a:prstGeom prst="rect">
            <a:avLst/>
          </a:prstGeom>
          <a:solidFill>
            <a:srgbClr val="FFFF00"/>
          </a:solidFill>
          <a:ln>
            <a:solidFill>
              <a:srgbClr val="FF0000"/>
            </a:solidFill>
          </a:ln>
        </p:spPr>
        <p:txBody>
          <a:bodyPr wrap="none" rtlCol="0" anchor="ctr" anchorCtr="1">
            <a:spAutoFit/>
          </a:bodyPr>
          <a:lstStyle/>
          <a:p>
            <a:r>
              <a:rPr lang="en-US" dirty="0">
                <a:solidFill>
                  <a:srgbClr val="FF0000"/>
                </a:solidFill>
                <a:ea typeface="標楷體" pitchFamily="65" charset="-120"/>
                <a:cs typeface="Calibri" panose="020F07020304040A0204" pitchFamily="34" charset="0"/>
              </a:rPr>
              <a:t>Compiler</a:t>
            </a:r>
            <a:r>
              <a:rPr lang="en-US" dirty="0">
                <a:ea typeface="標楷體" pitchFamily="65" charset="-120"/>
                <a:cs typeface="Calibri" panose="020F07020304040A0204" pitchFamily="34" charset="0"/>
              </a:rPr>
              <a:t> translates API and HLL </a:t>
            </a:r>
          </a:p>
          <a:p>
            <a:r>
              <a:rPr lang="en-US" dirty="0">
                <a:ea typeface="標楷體" pitchFamily="65" charset="-120"/>
                <a:cs typeface="Calibri" panose="020F07020304040A0204" pitchFamily="34" charset="0"/>
              </a:rPr>
              <a:t>into object code modules (</a:t>
            </a:r>
            <a:r>
              <a:rPr lang="en-US" dirty="0" err="1">
                <a:ea typeface="標楷體" pitchFamily="65" charset="-120"/>
                <a:cs typeface="Calibri" panose="020F07020304040A0204" pitchFamily="34" charset="0"/>
              </a:rPr>
              <a:t>e.g</a:t>
            </a:r>
            <a:r>
              <a:rPr lang="en-US" dirty="0">
                <a:ea typeface="標楷體" pitchFamily="65" charset="-120"/>
                <a:cs typeface="Calibri" panose="020F07020304040A0204" pitchFamily="34" charset="0"/>
              </a:rPr>
              <a:t> .o)</a:t>
            </a:r>
          </a:p>
        </p:txBody>
      </p:sp>
      <p:sp>
        <p:nvSpPr>
          <p:cNvPr id="15" name="TextBox 14">
            <a:extLst>
              <a:ext uri="{FF2B5EF4-FFF2-40B4-BE49-F238E27FC236}">
                <a16:creationId xmlns:a16="http://schemas.microsoft.com/office/drawing/2014/main" id="{0B2AE60B-289C-432A-AB5B-46770B7DB8E3}"/>
              </a:ext>
            </a:extLst>
          </p:cNvPr>
          <p:cNvSpPr txBox="1"/>
          <p:nvPr/>
        </p:nvSpPr>
        <p:spPr>
          <a:xfrm>
            <a:off x="4873134" y="2959703"/>
            <a:ext cx="4201885" cy="369332"/>
          </a:xfrm>
          <a:prstGeom prst="rect">
            <a:avLst/>
          </a:prstGeom>
          <a:solidFill>
            <a:srgbClr val="FFFF00"/>
          </a:solidFill>
          <a:ln>
            <a:solidFill>
              <a:srgbClr val="FF0000"/>
            </a:solidFill>
          </a:ln>
        </p:spPr>
        <p:txBody>
          <a:bodyPr wrap="square" rtlCol="0" anchor="ctr" anchorCtr="1">
            <a:spAutoFit/>
          </a:bodyPr>
          <a:lstStyle/>
          <a:p>
            <a:r>
              <a:rPr lang="en-US" dirty="0">
                <a:solidFill>
                  <a:srgbClr val="FF0000"/>
                </a:solidFill>
                <a:ea typeface="標楷體" pitchFamily="65" charset="-120"/>
                <a:cs typeface="Calibri" panose="020F07020304040A0204" pitchFamily="34" charset="0"/>
              </a:rPr>
              <a:t>Linker</a:t>
            </a:r>
            <a:r>
              <a:rPr lang="en-US" dirty="0">
                <a:ea typeface="標楷體" pitchFamily="65" charset="-120"/>
                <a:cs typeface="Calibri" panose="020F07020304040A0204" pitchFamily="34" charset="0"/>
              </a:rPr>
              <a:t> combined .o into one executable </a:t>
            </a:r>
          </a:p>
        </p:txBody>
      </p:sp>
      <p:sp>
        <p:nvSpPr>
          <p:cNvPr id="16" name="TextBox 15">
            <a:extLst>
              <a:ext uri="{FF2B5EF4-FFF2-40B4-BE49-F238E27FC236}">
                <a16:creationId xmlns:a16="http://schemas.microsoft.com/office/drawing/2014/main" id="{E11DF96E-19E1-48B5-B821-6D3669F8EF9F}"/>
              </a:ext>
            </a:extLst>
          </p:cNvPr>
          <p:cNvSpPr txBox="1"/>
          <p:nvPr/>
        </p:nvSpPr>
        <p:spPr>
          <a:xfrm>
            <a:off x="4809860" y="3649588"/>
            <a:ext cx="4154753" cy="923330"/>
          </a:xfrm>
          <a:prstGeom prst="rect">
            <a:avLst/>
          </a:prstGeom>
          <a:solidFill>
            <a:srgbClr val="FFFF00"/>
          </a:solidFill>
          <a:ln>
            <a:solidFill>
              <a:srgbClr val="FF0000"/>
            </a:solidFill>
          </a:ln>
        </p:spPr>
        <p:txBody>
          <a:bodyPr wrap="square" rtlCol="0" anchor="ctr" anchorCtr="1">
            <a:spAutoFit/>
          </a:bodyPr>
          <a:lstStyle/>
          <a:p>
            <a:r>
              <a:rPr lang="en-US" dirty="0">
                <a:solidFill>
                  <a:srgbClr val="FF0000"/>
                </a:solidFill>
                <a:ea typeface="標楷體" pitchFamily="65" charset="-120"/>
                <a:cs typeface="Calibri" panose="020F07020304040A0204" pitchFamily="34" charset="0"/>
              </a:rPr>
              <a:t>OS</a:t>
            </a:r>
            <a:r>
              <a:rPr lang="en-US" dirty="0">
                <a:ea typeface="標楷體" pitchFamily="65" charset="-120"/>
                <a:cs typeface="Calibri" panose="020F07020304040A0204" pitchFamily="34" charset="0"/>
              </a:rPr>
              <a:t> creates a process to run this executable and schedules the process to run on one of the processors.</a:t>
            </a:r>
          </a:p>
        </p:txBody>
      </p:sp>
    </p:spTree>
    <p:extLst>
      <p:ext uri="{BB962C8B-B14F-4D97-AF65-F5344CB8AC3E}">
        <p14:creationId xmlns:p14="http://schemas.microsoft.com/office/powerpoint/2010/main" val="3251904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108349"/>
            <a:ext cx="7710490" cy="519113"/>
          </a:xfrm>
        </p:spPr>
        <p:txBody>
          <a:bodyPr/>
          <a:lstStyle/>
          <a:p>
            <a:r>
              <a:rPr lang="en-US" sz="3200" dirty="0"/>
              <a:t>System Software</a:t>
            </a:r>
          </a:p>
        </p:txBody>
      </p:sp>
      <p:sp>
        <p:nvSpPr>
          <p:cNvPr id="12" name="Content Placeholder 11"/>
          <p:cNvSpPr>
            <a:spLocks noGrp="1"/>
          </p:cNvSpPr>
          <p:nvPr>
            <p:ph sz="half" idx="1"/>
          </p:nvPr>
        </p:nvSpPr>
        <p:spPr>
          <a:xfrm>
            <a:off x="177800" y="915272"/>
            <a:ext cx="5718930" cy="3626248"/>
          </a:xfrm>
        </p:spPr>
        <p:txBody>
          <a:bodyPr>
            <a:noAutofit/>
          </a:bodyPr>
          <a:lstStyle/>
          <a:p>
            <a:r>
              <a:rPr lang="en-US" sz="2000" dirty="0"/>
              <a:t>Operating System (3150)</a:t>
            </a:r>
          </a:p>
          <a:p>
            <a:pPr lvl="1"/>
            <a:r>
              <a:rPr lang="en-US" sz="1600" dirty="0"/>
              <a:t>Supervising program that interfaces the user’s program with the hardware (e.g., Linux, iOS, Windows)</a:t>
            </a:r>
          </a:p>
          <a:p>
            <a:pPr lvl="1"/>
            <a:r>
              <a:rPr lang="en-US" sz="1600" dirty="0"/>
              <a:t>Handles basic input and output operations</a:t>
            </a:r>
          </a:p>
          <a:p>
            <a:pPr lvl="1"/>
            <a:r>
              <a:rPr lang="en-US" sz="1600" dirty="0"/>
              <a:t>Allocates storage and memory</a:t>
            </a:r>
          </a:p>
          <a:p>
            <a:pPr lvl="1"/>
            <a:r>
              <a:rPr lang="en-US" sz="1600" dirty="0"/>
              <a:t>Provides for protected sharing among multiple applications</a:t>
            </a:r>
          </a:p>
          <a:p>
            <a:r>
              <a:rPr lang="en-US" sz="2000" dirty="0"/>
              <a:t>Compiler (4180)</a:t>
            </a:r>
          </a:p>
          <a:p>
            <a:pPr lvl="1"/>
            <a:r>
              <a:rPr lang="en-US" sz="1600" dirty="0"/>
              <a:t>Translate high-level language programs (e.g., C/C++, Java) into machine instructions that the hardware can execute</a:t>
            </a:r>
          </a:p>
        </p:txBody>
      </p:sp>
      <p:grpSp>
        <p:nvGrpSpPr>
          <p:cNvPr id="16" name="Group 15"/>
          <p:cNvGrpSpPr/>
          <p:nvPr/>
        </p:nvGrpSpPr>
        <p:grpSpPr>
          <a:xfrm>
            <a:off x="5975690" y="1226979"/>
            <a:ext cx="2700000" cy="2700000"/>
            <a:chOff x="4945050" y="1624514"/>
            <a:chExt cx="3600000" cy="3600000"/>
          </a:xfrm>
        </p:grpSpPr>
        <p:sp>
          <p:nvSpPr>
            <p:cNvPr id="15" name="Oval 14"/>
            <p:cNvSpPr/>
            <p:nvPr/>
          </p:nvSpPr>
          <p:spPr>
            <a:xfrm>
              <a:off x="4945050" y="1624514"/>
              <a:ext cx="3600000" cy="3600000"/>
            </a:xfrm>
            <a:prstGeom prst="ellipse">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b" anchorCtr="0"/>
            <a:lstStyle/>
            <a:p>
              <a:pPr algn="ctr"/>
              <a:r>
                <a:rPr lang="en-US" sz="1200" dirty="0"/>
                <a:t>Application Software</a:t>
              </a:r>
            </a:p>
          </p:txBody>
        </p:sp>
        <p:sp>
          <p:nvSpPr>
            <p:cNvPr id="14" name="Oval 13"/>
            <p:cNvSpPr/>
            <p:nvPr/>
          </p:nvSpPr>
          <p:spPr>
            <a:xfrm>
              <a:off x="5485050" y="1825625"/>
              <a:ext cx="2520000" cy="25200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US" sz="1200" dirty="0"/>
                <a:t>System Software</a:t>
              </a:r>
            </a:p>
          </p:txBody>
        </p:sp>
        <p:sp>
          <p:nvSpPr>
            <p:cNvPr id="7" name="Oval 6"/>
            <p:cNvSpPr/>
            <p:nvPr/>
          </p:nvSpPr>
          <p:spPr>
            <a:xfrm>
              <a:off x="6115050" y="2260600"/>
              <a:ext cx="1260000" cy="1260000"/>
            </a:xfrm>
            <a:prstGeom prst="ellips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sz="1200" dirty="0"/>
                <a:t>Hardware</a:t>
              </a:r>
            </a:p>
          </p:txBody>
        </p:sp>
      </p:grpSp>
      <p:sp>
        <p:nvSpPr>
          <p:cNvPr id="3" name="灯片编号占位符 2"/>
          <p:cNvSpPr>
            <a:spLocks noGrp="1"/>
          </p:cNvSpPr>
          <p:nvPr>
            <p:ph type="sldNum" sz="quarter" idx="10"/>
          </p:nvPr>
        </p:nvSpPr>
        <p:spPr/>
        <p:txBody>
          <a:bodyPr/>
          <a:lstStyle/>
          <a:p>
            <a:fld id="{D9B6BDF2-6896-4B98-8776-C18582F63BA5}" type="slidenum">
              <a:rPr lang="zh-TW" altLang="en-US" smtClean="0"/>
              <a:t>23</a:t>
            </a:fld>
            <a:endParaRPr lang="zh-TW" altLang="en-US"/>
          </a:p>
        </p:txBody>
      </p:sp>
    </p:spTree>
    <p:extLst>
      <p:ext uri="{BB962C8B-B14F-4D97-AF65-F5344CB8AC3E}">
        <p14:creationId xmlns:p14="http://schemas.microsoft.com/office/powerpoint/2010/main" val="3442250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urved Left Arrow 6">
            <a:extLst>
              <a:ext uri="{FF2B5EF4-FFF2-40B4-BE49-F238E27FC236}">
                <a16:creationId xmlns:a16="http://schemas.microsoft.com/office/drawing/2014/main" id="{9F3796F8-CA8B-4EE9-AE3F-AA340C029A63}"/>
              </a:ext>
            </a:extLst>
          </p:cNvPr>
          <p:cNvSpPr/>
          <p:nvPr/>
        </p:nvSpPr>
        <p:spPr>
          <a:xfrm rot="10800000">
            <a:off x="717012" y="3235352"/>
            <a:ext cx="666750" cy="1104900"/>
          </a:xfrm>
          <a:prstGeom prst="curvedLef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solidFill>
                <a:schemeClr val="tx1"/>
              </a:solidFill>
            </a:endParaRPr>
          </a:p>
        </p:txBody>
      </p:sp>
      <p:sp>
        <p:nvSpPr>
          <p:cNvPr id="2" name="Title 1"/>
          <p:cNvSpPr>
            <a:spLocks noGrp="1"/>
          </p:cNvSpPr>
          <p:nvPr>
            <p:ph type="title"/>
          </p:nvPr>
        </p:nvSpPr>
        <p:spPr>
          <a:xfrm>
            <a:off x="1016000" y="108349"/>
            <a:ext cx="7659690" cy="519113"/>
          </a:xfrm>
        </p:spPr>
        <p:txBody>
          <a:bodyPr/>
          <a:lstStyle/>
          <a:p>
            <a:r>
              <a:rPr lang="en-US" dirty="0"/>
              <a:t>From HLL to ML (Machine Language)</a:t>
            </a:r>
            <a:endParaRPr lang="en-US" sz="3200" dirty="0"/>
          </a:p>
        </p:txBody>
      </p:sp>
      <p:sp>
        <p:nvSpPr>
          <p:cNvPr id="3" name="Content Placeholder 2"/>
          <p:cNvSpPr>
            <a:spLocks noGrp="1"/>
          </p:cNvSpPr>
          <p:nvPr>
            <p:ph idx="1"/>
          </p:nvPr>
        </p:nvSpPr>
        <p:spPr>
          <a:xfrm>
            <a:off x="1270000" y="844153"/>
            <a:ext cx="7416800" cy="3671888"/>
          </a:xfrm>
        </p:spPr>
        <p:txBody>
          <a:bodyPr>
            <a:normAutofit fontScale="92500" lnSpcReduction="10000"/>
          </a:bodyPr>
          <a:lstStyle/>
          <a:p>
            <a:pPr>
              <a:spcAft>
                <a:spcPts val="450"/>
              </a:spcAft>
            </a:pPr>
            <a:r>
              <a:rPr lang="en-US" sz="1950" dirty="0"/>
              <a:t>High-level language program (in C)</a:t>
            </a:r>
          </a:p>
          <a:p>
            <a:pPr marL="0" indent="0">
              <a:spcBef>
                <a:spcPts val="0"/>
              </a:spcBef>
              <a:buNone/>
            </a:pPr>
            <a:r>
              <a:rPr lang="nl-NL" sz="1350" dirty="0">
                <a:latin typeface="Courier New" panose="02070309020205020404" pitchFamily="49" charset="0"/>
                <a:cs typeface="Courier New" panose="02070309020205020404" pitchFamily="49" charset="0"/>
              </a:rPr>
              <a:t>	swap (int v[], int k) {</a:t>
            </a:r>
          </a:p>
          <a:p>
            <a:pPr marL="0" indent="0">
              <a:spcBef>
                <a:spcPts val="0"/>
              </a:spcBef>
              <a:buNone/>
            </a:pPr>
            <a:r>
              <a:rPr lang="nl-NL" sz="1350" dirty="0">
                <a:latin typeface="Courier New" panose="02070309020205020404" pitchFamily="49" charset="0"/>
                <a:cs typeface="Courier New" panose="02070309020205020404" pitchFamily="49" charset="0"/>
              </a:rPr>
              <a:t>		int temp;</a:t>
            </a:r>
          </a:p>
          <a:p>
            <a:pPr marL="0" indent="0">
              <a:spcBef>
                <a:spcPts val="0"/>
              </a:spcBef>
              <a:buNone/>
            </a:pPr>
            <a:r>
              <a:rPr lang="nl-NL" sz="1350" dirty="0">
                <a:latin typeface="Courier New" panose="02070309020205020404" pitchFamily="49" charset="0"/>
                <a:cs typeface="Courier New" panose="02070309020205020404" pitchFamily="49" charset="0"/>
              </a:rPr>
              <a:t>		temp = v[k];</a:t>
            </a:r>
          </a:p>
          <a:p>
            <a:pPr marL="0" indent="0">
              <a:spcBef>
                <a:spcPts val="0"/>
              </a:spcBef>
              <a:buNone/>
            </a:pPr>
            <a:r>
              <a:rPr lang="nl-NL" sz="1350" dirty="0">
                <a:latin typeface="Courier New" panose="02070309020205020404" pitchFamily="49" charset="0"/>
                <a:cs typeface="Courier New" panose="02070309020205020404" pitchFamily="49" charset="0"/>
              </a:rPr>
              <a:t>		v[k] = v[k+1];</a:t>
            </a:r>
          </a:p>
          <a:p>
            <a:pPr marL="0" indent="0">
              <a:spcBef>
                <a:spcPts val="0"/>
              </a:spcBef>
              <a:buNone/>
            </a:pPr>
            <a:r>
              <a:rPr lang="nl-NL" sz="1350" dirty="0">
                <a:latin typeface="Courier New" panose="02070309020205020404" pitchFamily="49" charset="0"/>
                <a:cs typeface="Courier New" panose="02070309020205020404" pitchFamily="49" charset="0"/>
              </a:rPr>
              <a:t>		v[k+1] = temp;</a:t>
            </a:r>
          </a:p>
          <a:p>
            <a:pPr marL="0" indent="0">
              <a:spcBef>
                <a:spcPts val="0"/>
              </a:spcBef>
              <a:buNone/>
            </a:pPr>
            <a:r>
              <a:rPr lang="nl-NL" sz="1350" dirty="0">
                <a:latin typeface="Courier New" panose="02070309020205020404" pitchFamily="49" charset="0"/>
                <a:cs typeface="Courier New" panose="02070309020205020404" pitchFamily="49" charset="0"/>
              </a:rPr>
              <a:t>	}</a:t>
            </a:r>
            <a:endParaRPr lang="en-US" sz="1350" dirty="0">
              <a:latin typeface="Courier New" panose="02070309020205020404" pitchFamily="49" charset="0"/>
              <a:cs typeface="Courier New" panose="02070309020205020404" pitchFamily="49" charset="0"/>
            </a:endParaRPr>
          </a:p>
          <a:p>
            <a:pPr>
              <a:spcAft>
                <a:spcPts val="450"/>
              </a:spcAft>
            </a:pPr>
            <a:r>
              <a:rPr lang="en-US" sz="1950" dirty="0"/>
              <a:t>Assembly language program (for RISC-V)</a:t>
            </a:r>
          </a:p>
          <a:p>
            <a:pPr marL="0" indent="0">
              <a:spcBef>
                <a:spcPts val="0"/>
              </a:spcBef>
              <a:buClr>
                <a:srgbClr val="000000"/>
              </a:buClr>
              <a:buNone/>
            </a:pPr>
            <a:r>
              <a:rPr lang="nl-NL" sz="1350" dirty="0">
                <a:solidFill>
                  <a:srgbClr val="000000"/>
                </a:solidFill>
                <a:latin typeface="Courier New" panose="02070309020205020404" pitchFamily="49" charset="0"/>
                <a:cs typeface="Courier New" panose="02070309020205020404" pitchFamily="49" charset="0"/>
              </a:rPr>
              <a:t>	</a:t>
            </a:r>
            <a:r>
              <a:rPr lang="en-US" sz="1350" dirty="0">
                <a:solidFill>
                  <a:srgbClr val="000000"/>
                </a:solidFill>
                <a:latin typeface="Courier New" panose="02070309020205020404" pitchFamily="49" charset="0"/>
                <a:cs typeface="Courier New" panose="02070309020205020404" pitchFamily="49" charset="0"/>
              </a:rPr>
              <a:t>swap:     </a:t>
            </a:r>
            <a:r>
              <a:rPr lang="en-US" sz="1350" dirty="0" err="1">
                <a:solidFill>
                  <a:srgbClr val="000000"/>
                </a:solidFill>
                <a:latin typeface="Courier New" panose="02070309020205020404" pitchFamily="49" charset="0"/>
                <a:cs typeface="Courier New" panose="02070309020205020404" pitchFamily="49" charset="0"/>
              </a:rPr>
              <a:t>slli</a:t>
            </a:r>
            <a:r>
              <a:rPr lang="en-US" sz="1350" dirty="0">
                <a:solidFill>
                  <a:srgbClr val="000000"/>
                </a:solidFill>
                <a:latin typeface="Courier New" panose="02070309020205020404" pitchFamily="49" charset="0"/>
                <a:cs typeface="Courier New" panose="02070309020205020404" pitchFamily="49" charset="0"/>
              </a:rPr>
              <a:t> x2, x11, 2</a:t>
            </a:r>
          </a:p>
          <a:p>
            <a:pPr marL="0" indent="0">
              <a:spcBef>
                <a:spcPts val="0"/>
              </a:spcBef>
              <a:buClr>
                <a:srgbClr val="000000"/>
              </a:buClr>
              <a:buNone/>
            </a:pPr>
            <a:r>
              <a:rPr lang="en-US" sz="1350" dirty="0">
                <a:solidFill>
                  <a:srgbClr val="000000"/>
                </a:solidFill>
                <a:latin typeface="Courier New" panose="02070309020205020404" pitchFamily="49" charset="0"/>
                <a:cs typeface="Courier New" panose="02070309020205020404" pitchFamily="49" charset="0"/>
              </a:rPr>
              <a:t>		add x2, x10, x2</a:t>
            </a:r>
          </a:p>
          <a:p>
            <a:pPr marL="0" indent="0">
              <a:spcBef>
                <a:spcPts val="0"/>
              </a:spcBef>
              <a:buClr>
                <a:srgbClr val="000000"/>
              </a:buClr>
              <a:buNone/>
            </a:pPr>
            <a:r>
              <a:rPr lang="en-US" sz="1350" dirty="0">
                <a:solidFill>
                  <a:srgbClr val="000000"/>
                </a:solidFill>
                <a:latin typeface="Courier New" panose="02070309020205020404" pitchFamily="49" charset="0"/>
                <a:cs typeface="Courier New" panose="02070309020205020404" pitchFamily="49" charset="0"/>
              </a:rPr>
              <a:t>		</a:t>
            </a:r>
            <a:r>
              <a:rPr lang="en-US" sz="1350" dirty="0" err="1">
                <a:solidFill>
                  <a:srgbClr val="000000"/>
                </a:solidFill>
                <a:latin typeface="Courier New" panose="02070309020205020404" pitchFamily="49" charset="0"/>
                <a:cs typeface="Courier New" panose="02070309020205020404" pitchFamily="49" charset="0"/>
              </a:rPr>
              <a:t>lw</a:t>
            </a:r>
            <a:r>
              <a:rPr lang="en-US" sz="1350" dirty="0">
                <a:solidFill>
                  <a:srgbClr val="000000"/>
                </a:solidFill>
                <a:latin typeface="Courier New" panose="02070309020205020404" pitchFamily="49" charset="0"/>
                <a:cs typeface="Courier New" panose="02070309020205020404" pitchFamily="49" charset="0"/>
              </a:rPr>
              <a:t> x15, 0(x2)</a:t>
            </a:r>
          </a:p>
          <a:p>
            <a:pPr marL="0" indent="0">
              <a:spcBef>
                <a:spcPts val="0"/>
              </a:spcBef>
              <a:buClr>
                <a:srgbClr val="000000"/>
              </a:buClr>
              <a:buNone/>
            </a:pPr>
            <a:r>
              <a:rPr lang="en-US" sz="1350" dirty="0">
                <a:solidFill>
                  <a:srgbClr val="000000"/>
                </a:solidFill>
                <a:latin typeface="Courier New" panose="02070309020205020404" pitchFamily="49" charset="0"/>
                <a:cs typeface="Courier New" panose="02070309020205020404" pitchFamily="49" charset="0"/>
              </a:rPr>
              <a:t>		</a:t>
            </a:r>
            <a:r>
              <a:rPr lang="en-US" sz="1350" dirty="0" err="1">
                <a:solidFill>
                  <a:srgbClr val="000000"/>
                </a:solidFill>
                <a:latin typeface="Courier New" panose="02070309020205020404" pitchFamily="49" charset="0"/>
                <a:cs typeface="Courier New" panose="02070309020205020404" pitchFamily="49" charset="0"/>
              </a:rPr>
              <a:t>lw</a:t>
            </a:r>
            <a:r>
              <a:rPr lang="en-US" sz="1350" dirty="0">
                <a:solidFill>
                  <a:srgbClr val="000000"/>
                </a:solidFill>
                <a:latin typeface="Courier New" panose="02070309020205020404" pitchFamily="49" charset="0"/>
                <a:cs typeface="Courier New" panose="02070309020205020404" pitchFamily="49" charset="0"/>
              </a:rPr>
              <a:t> x16, 4(x2)</a:t>
            </a:r>
          </a:p>
          <a:p>
            <a:pPr marL="0" indent="0">
              <a:spcBef>
                <a:spcPts val="0"/>
              </a:spcBef>
              <a:buClr>
                <a:srgbClr val="000000"/>
              </a:buClr>
              <a:buNone/>
            </a:pPr>
            <a:r>
              <a:rPr lang="en-US" sz="1350" dirty="0">
                <a:solidFill>
                  <a:srgbClr val="000000"/>
                </a:solidFill>
                <a:latin typeface="Courier New" panose="02070309020205020404" pitchFamily="49" charset="0"/>
                <a:cs typeface="Courier New" panose="02070309020205020404" pitchFamily="49" charset="0"/>
              </a:rPr>
              <a:t>		</a:t>
            </a:r>
            <a:r>
              <a:rPr lang="en-US" sz="1350" dirty="0" err="1">
                <a:solidFill>
                  <a:srgbClr val="000000"/>
                </a:solidFill>
                <a:latin typeface="Courier New" panose="02070309020205020404" pitchFamily="49" charset="0"/>
                <a:cs typeface="Courier New" panose="02070309020205020404" pitchFamily="49" charset="0"/>
              </a:rPr>
              <a:t>sw</a:t>
            </a:r>
            <a:r>
              <a:rPr lang="en-US" sz="1350" dirty="0">
                <a:solidFill>
                  <a:srgbClr val="000000"/>
                </a:solidFill>
                <a:latin typeface="Courier New" panose="02070309020205020404" pitchFamily="49" charset="0"/>
                <a:cs typeface="Courier New" panose="02070309020205020404" pitchFamily="49" charset="0"/>
              </a:rPr>
              <a:t> x16, 0(x2)	</a:t>
            </a:r>
          </a:p>
          <a:p>
            <a:pPr marL="0" indent="0">
              <a:spcBef>
                <a:spcPts val="0"/>
              </a:spcBef>
              <a:buClr>
                <a:srgbClr val="000000"/>
              </a:buClr>
              <a:buNone/>
            </a:pPr>
            <a:r>
              <a:rPr lang="en-US" sz="1350" dirty="0">
                <a:solidFill>
                  <a:srgbClr val="000000"/>
                </a:solidFill>
                <a:latin typeface="Courier New" panose="02070309020205020404" pitchFamily="49" charset="0"/>
                <a:cs typeface="Courier New" panose="02070309020205020404" pitchFamily="49" charset="0"/>
              </a:rPr>
              <a:t>		</a:t>
            </a:r>
            <a:r>
              <a:rPr lang="en-US" sz="1350" dirty="0" err="1">
                <a:solidFill>
                  <a:srgbClr val="000000"/>
                </a:solidFill>
                <a:latin typeface="Courier New" panose="02070309020205020404" pitchFamily="49" charset="0"/>
                <a:cs typeface="Courier New" panose="02070309020205020404" pitchFamily="49" charset="0"/>
              </a:rPr>
              <a:t>sw</a:t>
            </a:r>
            <a:r>
              <a:rPr lang="en-US" sz="1350" dirty="0">
                <a:solidFill>
                  <a:srgbClr val="000000"/>
                </a:solidFill>
                <a:latin typeface="Courier New" panose="02070309020205020404" pitchFamily="49" charset="0"/>
                <a:cs typeface="Courier New" panose="02070309020205020404" pitchFamily="49" charset="0"/>
              </a:rPr>
              <a:t> x15, 4(x2)</a:t>
            </a:r>
          </a:p>
          <a:p>
            <a:pPr marL="0" indent="0">
              <a:spcBef>
                <a:spcPts val="0"/>
              </a:spcBef>
              <a:buClr>
                <a:srgbClr val="000000"/>
              </a:buClr>
              <a:buNone/>
            </a:pPr>
            <a:r>
              <a:rPr lang="en-US" sz="1350" dirty="0">
                <a:solidFill>
                  <a:srgbClr val="000000"/>
                </a:solidFill>
                <a:latin typeface="Courier New" panose="02070309020205020404" pitchFamily="49" charset="0"/>
                <a:cs typeface="Courier New" panose="02070309020205020404" pitchFamily="49" charset="0"/>
              </a:rPr>
              <a:t>		</a:t>
            </a:r>
            <a:r>
              <a:rPr lang="en-US" sz="1350" dirty="0" err="1">
                <a:solidFill>
                  <a:srgbClr val="000000"/>
                </a:solidFill>
                <a:latin typeface="Courier New" panose="02070309020205020404" pitchFamily="49" charset="0"/>
                <a:cs typeface="Courier New" panose="02070309020205020404" pitchFamily="49" charset="0"/>
              </a:rPr>
              <a:t>jalr</a:t>
            </a:r>
            <a:r>
              <a:rPr lang="en-US" sz="1350" dirty="0">
                <a:solidFill>
                  <a:srgbClr val="000000"/>
                </a:solidFill>
                <a:latin typeface="Courier New" panose="02070309020205020404" pitchFamily="49" charset="0"/>
                <a:cs typeface="Courier New" panose="02070309020205020404" pitchFamily="49" charset="0"/>
              </a:rPr>
              <a:t> x31</a:t>
            </a:r>
          </a:p>
          <a:p>
            <a:pPr>
              <a:spcAft>
                <a:spcPts val="450"/>
              </a:spcAft>
            </a:pPr>
            <a:r>
              <a:rPr lang="en-US" sz="1950" dirty="0"/>
              <a:t>Machine (object) code (for RISC-V)</a:t>
            </a:r>
          </a:p>
          <a:p>
            <a:pPr marL="0" indent="0">
              <a:spcBef>
                <a:spcPts val="0"/>
              </a:spcBef>
              <a:buClr>
                <a:srgbClr val="000000"/>
              </a:buClr>
              <a:buNone/>
            </a:pPr>
            <a:r>
              <a:rPr lang="nl-NL" sz="1350" dirty="0">
                <a:solidFill>
                  <a:srgbClr val="000000"/>
                </a:solidFill>
                <a:latin typeface="Courier New" panose="02070309020205020404" pitchFamily="49" charset="0"/>
                <a:cs typeface="Courier New" panose="02070309020205020404" pitchFamily="49" charset="0"/>
              </a:rPr>
              <a:t>	0000000 00010 01011 000 00010 1000000</a:t>
            </a:r>
          </a:p>
          <a:p>
            <a:pPr marL="0" indent="0">
              <a:spcBef>
                <a:spcPts val="0"/>
              </a:spcBef>
              <a:buClr>
                <a:srgbClr val="000000"/>
              </a:buClr>
              <a:buNone/>
            </a:pPr>
            <a:r>
              <a:rPr lang="nl-NL" sz="1350" dirty="0">
                <a:solidFill>
                  <a:srgbClr val="000000"/>
                </a:solidFill>
                <a:latin typeface="Courier New" panose="02070309020205020404" pitchFamily="49" charset="0"/>
                <a:cs typeface="Courier New" panose="02070309020205020404" pitchFamily="49" charset="0"/>
              </a:rPr>
              <a:t>	0000000 </a:t>
            </a:r>
            <a:r>
              <a:rPr lang="nl-NL" sz="1350">
                <a:solidFill>
                  <a:srgbClr val="000000"/>
                </a:solidFill>
                <a:latin typeface="Courier New" panose="02070309020205020404" pitchFamily="49" charset="0"/>
                <a:cs typeface="Courier New" panose="02070309020205020404" pitchFamily="49" charset="0"/>
              </a:rPr>
              <a:t>00010 01010 </a:t>
            </a:r>
            <a:r>
              <a:rPr lang="nl-NL" sz="1350" dirty="0">
                <a:solidFill>
                  <a:srgbClr val="000000"/>
                </a:solidFill>
                <a:latin typeface="Courier New" panose="02070309020205020404" pitchFamily="49" charset="0"/>
                <a:cs typeface="Courier New" panose="02070309020205020404" pitchFamily="49" charset="0"/>
              </a:rPr>
              <a:t>000 00010 0110011</a:t>
            </a:r>
            <a:endParaRPr lang="en-US" dirty="0"/>
          </a:p>
        </p:txBody>
      </p:sp>
      <p:sp>
        <p:nvSpPr>
          <p:cNvPr id="6" name="Curved Left Arrow 5"/>
          <p:cNvSpPr/>
          <p:nvPr/>
        </p:nvSpPr>
        <p:spPr>
          <a:xfrm>
            <a:off x="5781675" y="1324295"/>
            <a:ext cx="666750" cy="1104900"/>
          </a:xfrm>
          <a:prstGeom prst="curvedLef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solidFill>
                <a:schemeClr val="tx1"/>
              </a:solidFill>
            </a:endParaRPr>
          </a:p>
        </p:txBody>
      </p:sp>
      <p:sp>
        <p:nvSpPr>
          <p:cNvPr id="7" name="Curved Left Arrow 6"/>
          <p:cNvSpPr/>
          <p:nvPr/>
        </p:nvSpPr>
        <p:spPr>
          <a:xfrm>
            <a:off x="5791835" y="3085311"/>
            <a:ext cx="666750" cy="1104900"/>
          </a:xfrm>
          <a:prstGeom prst="curvedLef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solidFill>
                <a:schemeClr val="tx1"/>
              </a:solidFill>
            </a:endParaRPr>
          </a:p>
        </p:txBody>
      </p:sp>
      <p:sp>
        <p:nvSpPr>
          <p:cNvPr id="8" name="TextBox 7"/>
          <p:cNvSpPr txBox="1"/>
          <p:nvPr/>
        </p:nvSpPr>
        <p:spPr>
          <a:xfrm>
            <a:off x="4671756" y="1324295"/>
            <a:ext cx="1156086" cy="300082"/>
          </a:xfrm>
          <a:prstGeom prst="rect">
            <a:avLst/>
          </a:prstGeom>
          <a:noFill/>
        </p:spPr>
        <p:txBody>
          <a:bodyPr wrap="none" rtlCol="0">
            <a:spAutoFit/>
          </a:bodyPr>
          <a:lstStyle/>
          <a:p>
            <a:r>
              <a:rPr lang="en-US" sz="1350" dirty="0"/>
              <a:t>one-to-many</a:t>
            </a:r>
          </a:p>
        </p:txBody>
      </p:sp>
      <p:sp>
        <p:nvSpPr>
          <p:cNvPr id="9" name="TextBox 8"/>
          <p:cNvSpPr txBox="1"/>
          <p:nvPr/>
        </p:nvSpPr>
        <p:spPr>
          <a:xfrm>
            <a:off x="4743050" y="3085311"/>
            <a:ext cx="1021433" cy="300082"/>
          </a:xfrm>
          <a:prstGeom prst="rect">
            <a:avLst/>
          </a:prstGeom>
          <a:noFill/>
        </p:spPr>
        <p:txBody>
          <a:bodyPr wrap="none" rtlCol="0">
            <a:spAutoFit/>
          </a:bodyPr>
          <a:lstStyle/>
          <a:p>
            <a:r>
              <a:rPr lang="en-US" sz="1350" dirty="0"/>
              <a:t>one-to-one</a:t>
            </a:r>
          </a:p>
        </p:txBody>
      </p:sp>
      <p:sp>
        <p:nvSpPr>
          <p:cNvPr id="10" name="TextBox 9"/>
          <p:cNvSpPr txBox="1"/>
          <p:nvPr/>
        </p:nvSpPr>
        <p:spPr>
          <a:xfrm>
            <a:off x="5929313" y="1689518"/>
            <a:ext cx="1107996" cy="300082"/>
          </a:xfrm>
          <a:prstGeom prst="rect">
            <a:avLst/>
          </a:prstGeom>
          <a:solidFill>
            <a:schemeClr val="bg1"/>
          </a:solidFill>
        </p:spPr>
        <p:txBody>
          <a:bodyPr wrap="none" rtlCol="0">
            <a:spAutoFit/>
          </a:bodyPr>
          <a:lstStyle/>
          <a:p>
            <a:r>
              <a:rPr lang="en-US" sz="1350" b="1" dirty="0"/>
              <a:t>C Compiler</a:t>
            </a:r>
          </a:p>
        </p:txBody>
      </p:sp>
      <p:sp>
        <p:nvSpPr>
          <p:cNvPr id="11" name="TextBox 10"/>
          <p:cNvSpPr txBox="1"/>
          <p:nvPr/>
        </p:nvSpPr>
        <p:spPr>
          <a:xfrm>
            <a:off x="5956525" y="3499261"/>
            <a:ext cx="1069524" cy="300082"/>
          </a:xfrm>
          <a:prstGeom prst="rect">
            <a:avLst/>
          </a:prstGeom>
          <a:solidFill>
            <a:schemeClr val="bg1"/>
          </a:solidFill>
        </p:spPr>
        <p:txBody>
          <a:bodyPr wrap="none" rtlCol="0">
            <a:spAutoFit/>
          </a:bodyPr>
          <a:lstStyle/>
          <a:p>
            <a:r>
              <a:rPr lang="en-US" sz="1350" b="1" dirty="0"/>
              <a:t>Assembler</a:t>
            </a:r>
          </a:p>
        </p:txBody>
      </p:sp>
      <p:sp>
        <p:nvSpPr>
          <p:cNvPr id="12" name="Rectangle 11"/>
          <p:cNvSpPr/>
          <p:nvPr/>
        </p:nvSpPr>
        <p:spPr>
          <a:xfrm>
            <a:off x="2221230" y="4228110"/>
            <a:ext cx="725170" cy="16912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3145790" y="2741729"/>
            <a:ext cx="333463" cy="1171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4978400" y="4228110"/>
            <a:ext cx="803275" cy="17879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Arrow Connector 15"/>
          <p:cNvCxnSpPr/>
          <p:nvPr/>
        </p:nvCxnSpPr>
        <p:spPr>
          <a:xfrm flipH="1">
            <a:off x="2722881" y="2896738"/>
            <a:ext cx="589640" cy="1293473"/>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3367493" y="2858839"/>
            <a:ext cx="1712507" cy="1331372"/>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D9B6BDF2-6896-4B98-8776-C18582F63BA5}" type="slidenum">
              <a:rPr lang="zh-TW" altLang="en-US" smtClean="0"/>
              <a:t>24</a:t>
            </a:fld>
            <a:endParaRPr lang="zh-TW" altLang="en-US"/>
          </a:p>
        </p:txBody>
      </p:sp>
      <p:cxnSp>
        <p:nvCxnSpPr>
          <p:cNvPr id="17" name="Straight Arrow Connector 16">
            <a:extLst>
              <a:ext uri="{FF2B5EF4-FFF2-40B4-BE49-F238E27FC236}">
                <a16:creationId xmlns:a16="http://schemas.microsoft.com/office/drawing/2014/main" id="{E0BDC9F9-C63C-4310-976D-3123956AC36E}"/>
              </a:ext>
            </a:extLst>
          </p:cNvPr>
          <p:cNvCxnSpPr/>
          <p:nvPr/>
        </p:nvCxnSpPr>
        <p:spPr bwMode="auto">
          <a:xfrm flipH="1">
            <a:off x="3367493" y="2858839"/>
            <a:ext cx="323974" cy="1442228"/>
          </a:xfrm>
          <a:prstGeom prst="straightConnector1">
            <a:avLst/>
          </a:prstGeom>
          <a:noFill/>
          <a:ln w="15875" cap="flat" cmpd="sng" algn="ctr">
            <a:solidFill>
              <a:srgbClr val="FF0000"/>
            </a:solidFill>
            <a:prstDash val="solid"/>
            <a:round/>
            <a:headEnd type="none" w="med" len="med"/>
            <a:tailEnd type="triangle"/>
          </a:ln>
        </p:spPr>
      </p:cxnSp>
      <p:cxnSp>
        <p:nvCxnSpPr>
          <p:cNvPr id="19" name="Straight Arrow Connector 18">
            <a:extLst>
              <a:ext uri="{FF2B5EF4-FFF2-40B4-BE49-F238E27FC236}">
                <a16:creationId xmlns:a16="http://schemas.microsoft.com/office/drawing/2014/main" id="{ED990CE5-5E5C-4356-BD89-0DD8881F8CCB}"/>
              </a:ext>
            </a:extLst>
          </p:cNvPr>
          <p:cNvCxnSpPr>
            <a:cxnSpLocks/>
          </p:cNvCxnSpPr>
          <p:nvPr/>
        </p:nvCxnSpPr>
        <p:spPr bwMode="auto">
          <a:xfrm flipH="1">
            <a:off x="3937597" y="2858839"/>
            <a:ext cx="117674" cy="1440508"/>
          </a:xfrm>
          <a:prstGeom prst="straightConnector1">
            <a:avLst/>
          </a:prstGeom>
          <a:noFill/>
          <a:ln w="15875" cap="flat" cmpd="sng" algn="ctr">
            <a:solidFill>
              <a:srgbClr val="FF0000"/>
            </a:solidFill>
            <a:prstDash val="solid"/>
            <a:round/>
            <a:headEnd type="none" w="med" len="med"/>
            <a:tailEnd type="triangle"/>
          </a:ln>
        </p:spPr>
      </p:cxnSp>
      <p:cxnSp>
        <p:nvCxnSpPr>
          <p:cNvPr id="21" name="Straight Arrow Connector 20">
            <a:extLst>
              <a:ext uri="{FF2B5EF4-FFF2-40B4-BE49-F238E27FC236}">
                <a16:creationId xmlns:a16="http://schemas.microsoft.com/office/drawing/2014/main" id="{6B3DB2AD-E7BC-4585-87EB-CE098AE85462}"/>
              </a:ext>
            </a:extLst>
          </p:cNvPr>
          <p:cNvCxnSpPr>
            <a:cxnSpLocks/>
          </p:cNvCxnSpPr>
          <p:nvPr/>
        </p:nvCxnSpPr>
        <p:spPr bwMode="auto">
          <a:xfrm>
            <a:off x="4410936" y="2834511"/>
            <a:ext cx="397776" cy="1464836"/>
          </a:xfrm>
          <a:prstGeom prst="straightConnector1">
            <a:avLst/>
          </a:prstGeom>
          <a:noFill/>
          <a:ln w="15875" cap="flat" cmpd="sng" algn="ctr">
            <a:solidFill>
              <a:srgbClr val="FF0000"/>
            </a:solidFill>
            <a:prstDash val="solid"/>
            <a:round/>
            <a:headEnd type="none" w="med" len="med"/>
            <a:tailEnd type="triangle"/>
          </a:ln>
        </p:spPr>
      </p:cxnSp>
      <p:sp>
        <p:nvSpPr>
          <p:cNvPr id="20" name="TextBox 19">
            <a:extLst>
              <a:ext uri="{FF2B5EF4-FFF2-40B4-BE49-F238E27FC236}">
                <a16:creationId xmlns:a16="http://schemas.microsoft.com/office/drawing/2014/main" id="{F1AF6D5F-C18D-49CE-8763-324B18C621E4}"/>
              </a:ext>
            </a:extLst>
          </p:cNvPr>
          <p:cNvSpPr txBox="1"/>
          <p:nvPr/>
        </p:nvSpPr>
        <p:spPr>
          <a:xfrm>
            <a:off x="200476" y="3705001"/>
            <a:ext cx="1338828" cy="300082"/>
          </a:xfrm>
          <a:prstGeom prst="rect">
            <a:avLst/>
          </a:prstGeom>
          <a:solidFill>
            <a:schemeClr val="bg1"/>
          </a:solidFill>
        </p:spPr>
        <p:txBody>
          <a:bodyPr wrap="none" rtlCol="0">
            <a:spAutoFit/>
          </a:bodyPr>
          <a:lstStyle/>
          <a:p>
            <a:r>
              <a:rPr lang="en-US" sz="1350" b="1" dirty="0" err="1"/>
              <a:t>DisAssembler</a:t>
            </a:r>
            <a:endParaRPr lang="en-US" sz="1350" b="1" dirty="0"/>
          </a:p>
        </p:txBody>
      </p:sp>
      <p:sp>
        <p:nvSpPr>
          <p:cNvPr id="5" name="Arrow: Down 4">
            <a:extLst>
              <a:ext uri="{FF2B5EF4-FFF2-40B4-BE49-F238E27FC236}">
                <a16:creationId xmlns:a16="http://schemas.microsoft.com/office/drawing/2014/main" id="{8BEF44EF-CD42-4E5E-8CD2-02A8D454FEDF}"/>
              </a:ext>
            </a:extLst>
          </p:cNvPr>
          <p:cNvSpPr/>
          <p:nvPr/>
        </p:nvSpPr>
        <p:spPr bwMode="auto">
          <a:xfrm>
            <a:off x="7199083" y="1306019"/>
            <a:ext cx="484632" cy="2903815"/>
          </a:xfrm>
          <a:prstGeom prst="downArrow">
            <a:avLst/>
          </a:prstGeom>
          <a:no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sp>
        <p:nvSpPr>
          <p:cNvPr id="23" name="TextBox 22">
            <a:extLst>
              <a:ext uri="{FF2B5EF4-FFF2-40B4-BE49-F238E27FC236}">
                <a16:creationId xmlns:a16="http://schemas.microsoft.com/office/drawing/2014/main" id="{584DAE6B-3ED5-4120-A68B-F83FAEC75C2F}"/>
              </a:ext>
            </a:extLst>
          </p:cNvPr>
          <p:cNvSpPr txBox="1"/>
          <p:nvPr/>
        </p:nvSpPr>
        <p:spPr>
          <a:xfrm>
            <a:off x="7668905" y="1675350"/>
            <a:ext cx="1264025" cy="1569660"/>
          </a:xfrm>
          <a:prstGeom prst="rect">
            <a:avLst/>
          </a:prstGeom>
          <a:solidFill>
            <a:srgbClr val="FFFF00"/>
          </a:solidFill>
          <a:ln>
            <a:solidFill>
              <a:srgbClr val="FF0000"/>
            </a:solidFill>
          </a:ln>
        </p:spPr>
        <p:txBody>
          <a:bodyPr wrap="square" rtlCol="0" anchor="ctr" anchorCtr="1">
            <a:spAutoFit/>
          </a:bodyPr>
          <a:lstStyle/>
          <a:p>
            <a:r>
              <a:rPr lang="en-US" sz="1600" dirty="0">
                <a:solidFill>
                  <a:srgbClr val="FF0000"/>
                </a:solidFill>
                <a:ea typeface="標楷體" pitchFamily="65" charset="-120"/>
                <a:cs typeface="Calibri" panose="020F07020304040A0204" pitchFamily="34" charset="0"/>
              </a:rPr>
              <a:t>Compiler</a:t>
            </a:r>
            <a:r>
              <a:rPr lang="en-US" sz="1600" dirty="0">
                <a:ea typeface="標楷體" pitchFamily="65" charset="-120"/>
                <a:cs typeface="Calibri" panose="020F07020304040A0204" pitchFamily="34" charset="0"/>
              </a:rPr>
              <a:t> can translate  HLL </a:t>
            </a:r>
          </a:p>
          <a:p>
            <a:r>
              <a:rPr lang="en-US" sz="1600" dirty="0">
                <a:ea typeface="標楷體" pitchFamily="65" charset="-120"/>
                <a:cs typeface="Calibri" panose="020F07020304040A0204" pitchFamily="34" charset="0"/>
              </a:rPr>
              <a:t>into binary</a:t>
            </a:r>
          </a:p>
          <a:p>
            <a:r>
              <a:rPr lang="en-US" sz="1600" dirty="0">
                <a:ea typeface="標楷體" pitchFamily="65" charset="-120"/>
                <a:cs typeface="Calibri" panose="020F07020304040A0204" pitchFamily="34" charset="0"/>
              </a:rPr>
              <a:t>directly.</a:t>
            </a:r>
          </a:p>
        </p:txBody>
      </p:sp>
    </p:spTree>
    <p:extLst>
      <p:ext uri="{BB962C8B-B14F-4D97-AF65-F5344CB8AC3E}">
        <p14:creationId xmlns:p14="http://schemas.microsoft.com/office/powerpoint/2010/main" val="21540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 y="795867"/>
            <a:ext cx="8648700" cy="3720174"/>
          </a:xfrm>
        </p:spPr>
        <p:txBody>
          <a:bodyPr>
            <a:normAutofit fontScale="92500" lnSpcReduction="10000"/>
          </a:bodyPr>
          <a:lstStyle/>
          <a:p>
            <a:r>
              <a:rPr lang="en-US" sz="2200" dirty="0"/>
              <a:t>Computer organization</a:t>
            </a:r>
          </a:p>
          <a:p>
            <a:pPr lvl="1"/>
            <a:r>
              <a:rPr lang="en-US" sz="1800" dirty="0"/>
              <a:t>Processor (control, </a:t>
            </a:r>
            <a:r>
              <a:rPr lang="en-US" sz="1800" dirty="0" err="1"/>
              <a:t>datapath</a:t>
            </a:r>
            <a:r>
              <a:rPr lang="en-US" sz="1800" dirty="0"/>
              <a:t>)</a:t>
            </a:r>
          </a:p>
          <a:p>
            <a:pPr lvl="1"/>
            <a:r>
              <a:rPr lang="en-US" sz="1800" dirty="0"/>
              <a:t>Input (keyboard, mouse, touch screen, other interfaces)</a:t>
            </a:r>
          </a:p>
          <a:p>
            <a:pPr lvl="1"/>
            <a:r>
              <a:rPr lang="en-US" sz="1800" dirty="0"/>
              <a:t>Output (display, printer)</a:t>
            </a:r>
          </a:p>
          <a:p>
            <a:pPr lvl="1"/>
            <a:r>
              <a:rPr lang="en-US" sz="1800" dirty="0"/>
              <a:t>Memory (cache, SRAM, DRAM, disk drive, Flash memory, CD/DVD)</a:t>
            </a:r>
          </a:p>
          <a:p>
            <a:r>
              <a:rPr lang="en-US" sz="2000" dirty="0"/>
              <a:t>Our focus</a:t>
            </a:r>
          </a:p>
          <a:p>
            <a:pPr lvl="1"/>
            <a:r>
              <a:rPr lang="en-US" sz="1800" dirty="0">
                <a:solidFill>
                  <a:srgbClr val="FF0000"/>
                </a:solidFill>
              </a:rPr>
              <a:t>Architecture</a:t>
            </a:r>
            <a:r>
              <a:rPr lang="en-US" sz="1800" dirty="0"/>
              <a:t>: ISA (Instruction Set Architecture) -- Interface between HW and SW.  </a:t>
            </a:r>
          </a:p>
          <a:p>
            <a:pPr lvl="1"/>
            <a:r>
              <a:rPr lang="en-US" sz="1800" dirty="0">
                <a:solidFill>
                  <a:srgbClr val="FF0000"/>
                </a:solidFill>
              </a:rPr>
              <a:t>Micro-Architecture</a:t>
            </a:r>
            <a:r>
              <a:rPr lang="en-US" sz="1800" dirty="0"/>
              <a:t> (Implementation):</a:t>
            </a:r>
          </a:p>
          <a:p>
            <a:pPr lvl="2"/>
            <a:r>
              <a:rPr lang="en-US" sz="1600" dirty="0"/>
              <a:t> </a:t>
            </a:r>
            <a:r>
              <a:rPr lang="en-US" sz="1600" b="1" dirty="0">
                <a:solidFill>
                  <a:schemeClr val="accent1"/>
                </a:solidFill>
              </a:rPr>
              <a:t>processor</a:t>
            </a:r>
            <a:r>
              <a:rPr lang="en-US" sz="1600" dirty="0">
                <a:solidFill>
                  <a:schemeClr val="accent1"/>
                </a:solidFill>
              </a:rPr>
              <a:t> </a:t>
            </a:r>
            <a:r>
              <a:rPr lang="en-US" sz="1600" dirty="0"/>
              <a:t>(</a:t>
            </a:r>
            <a:r>
              <a:rPr lang="en-US" sz="1600" b="1" dirty="0">
                <a:solidFill>
                  <a:schemeClr val="accent1"/>
                </a:solidFill>
              </a:rPr>
              <a:t>control</a:t>
            </a:r>
            <a:r>
              <a:rPr lang="en-US" sz="1600" dirty="0">
                <a:solidFill>
                  <a:schemeClr val="accent1"/>
                </a:solidFill>
              </a:rPr>
              <a:t> </a:t>
            </a:r>
            <a:r>
              <a:rPr lang="en-US" sz="1600" dirty="0"/>
              <a:t>and </a:t>
            </a:r>
            <a:r>
              <a:rPr lang="en-US" sz="1600" b="1" dirty="0" err="1">
                <a:solidFill>
                  <a:schemeClr val="accent1"/>
                </a:solidFill>
              </a:rPr>
              <a:t>datapath</a:t>
            </a:r>
            <a:r>
              <a:rPr lang="en-US" sz="1600" dirty="0"/>
              <a:t>) </a:t>
            </a:r>
          </a:p>
          <a:p>
            <a:pPr lvl="2"/>
            <a:r>
              <a:rPr lang="en-US" sz="1600" dirty="0"/>
              <a:t> </a:t>
            </a:r>
            <a:r>
              <a:rPr lang="en-US" sz="1600" b="1" dirty="0">
                <a:solidFill>
                  <a:schemeClr val="accent1"/>
                </a:solidFill>
                <a:latin typeface="Calibri Bold" panose="020F07020304040A0204" charset="0"/>
                <a:cs typeface="Calibri Bold" panose="020F07020304040A0204" charset="0"/>
              </a:rPr>
              <a:t>interaction </a:t>
            </a:r>
            <a:r>
              <a:rPr lang="en-US" sz="1600" dirty="0"/>
              <a:t>with </a:t>
            </a:r>
            <a:r>
              <a:rPr lang="en-US" sz="1600" b="1" dirty="0">
                <a:solidFill>
                  <a:schemeClr val="accent1"/>
                </a:solidFill>
              </a:rPr>
              <a:t>memory</a:t>
            </a:r>
            <a:r>
              <a:rPr lang="en-US" sz="1600" dirty="0">
                <a:solidFill>
                  <a:schemeClr val="accent1"/>
                </a:solidFill>
              </a:rPr>
              <a:t> </a:t>
            </a:r>
            <a:r>
              <a:rPr lang="en-US" sz="1600" dirty="0"/>
              <a:t>systems</a:t>
            </a:r>
          </a:p>
          <a:p>
            <a:pPr lvl="2"/>
            <a:r>
              <a:rPr lang="en-US" sz="1600" dirty="0"/>
              <a:t>Different forms of </a:t>
            </a:r>
            <a:r>
              <a:rPr lang="en-US" sz="1600" b="1" dirty="0">
                <a:solidFill>
                  <a:srgbClr val="4F81BD"/>
                </a:solidFill>
              </a:rPr>
              <a:t>parallelisms</a:t>
            </a:r>
          </a:p>
          <a:p>
            <a:pPr lvl="1"/>
            <a:r>
              <a:rPr lang="en-US" sz="1800" dirty="0"/>
              <a:t>Implemented using millions to billions of transistors; impossible to understand by looking at each transistor. We need abstractions</a:t>
            </a:r>
          </a:p>
        </p:txBody>
      </p:sp>
      <p:sp>
        <p:nvSpPr>
          <p:cNvPr id="4" name="灯片编号占位符 3"/>
          <p:cNvSpPr>
            <a:spLocks noGrp="1"/>
          </p:cNvSpPr>
          <p:nvPr>
            <p:ph type="sldNum" sz="quarter" idx="10"/>
          </p:nvPr>
        </p:nvSpPr>
        <p:spPr/>
        <p:txBody>
          <a:bodyPr/>
          <a:lstStyle/>
          <a:p>
            <a:fld id="{D9B6BDF2-6896-4B98-8776-C18582F63BA5}" type="slidenum">
              <a:rPr lang="zh-TW" altLang="en-US" smtClean="0"/>
              <a:t>25</a:t>
            </a:fld>
            <a:endParaRPr lang="zh-TW" altLang="en-US"/>
          </a:p>
        </p:txBody>
      </p:sp>
      <p:sp>
        <p:nvSpPr>
          <p:cNvPr id="7" name="Title 1">
            <a:extLst>
              <a:ext uri="{FF2B5EF4-FFF2-40B4-BE49-F238E27FC236}">
                <a16:creationId xmlns:a16="http://schemas.microsoft.com/office/drawing/2014/main" id="{D6D444FD-3FAA-40AC-A245-A73BA1349683}"/>
              </a:ext>
            </a:extLst>
          </p:cNvPr>
          <p:cNvSpPr>
            <a:spLocks noGrp="1"/>
          </p:cNvSpPr>
          <p:nvPr>
            <p:ph type="title"/>
          </p:nvPr>
        </p:nvSpPr>
        <p:spPr>
          <a:xfrm>
            <a:off x="906162" y="108349"/>
            <a:ext cx="8121724" cy="519113"/>
          </a:xfrm>
        </p:spPr>
        <p:txBody>
          <a:bodyPr/>
          <a:lstStyle/>
          <a:p>
            <a:r>
              <a:rPr lang="en-US" sz="3200" dirty="0"/>
              <a:t>1.4 Under the Covers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08349"/>
            <a:ext cx="7578410" cy="519113"/>
          </a:xfrm>
        </p:spPr>
        <p:txBody>
          <a:bodyPr>
            <a:normAutofit fontScale="90000"/>
          </a:bodyPr>
          <a:lstStyle/>
          <a:p>
            <a:r>
              <a:rPr lang="en-US" dirty="0"/>
              <a:t>Major Components of a Computer</a:t>
            </a:r>
          </a:p>
        </p:txBody>
      </p:sp>
      <p:pic>
        <p:nvPicPr>
          <p:cNvPr id="9" name="Picture 8"/>
          <p:cNvPicPr>
            <a:picLocks noChangeAspect="1"/>
          </p:cNvPicPr>
          <p:nvPr/>
        </p:nvPicPr>
        <p:blipFill>
          <a:blip r:embed="rId3"/>
          <a:stretch>
            <a:fillRect/>
          </a:stretch>
        </p:blipFill>
        <p:spPr>
          <a:xfrm>
            <a:off x="1735667" y="829734"/>
            <a:ext cx="5350933" cy="3701626"/>
          </a:xfrm>
          <a:prstGeom prst="rect">
            <a:avLst/>
          </a:prstGeom>
        </p:spPr>
      </p:pic>
      <p:sp>
        <p:nvSpPr>
          <p:cNvPr id="3" name="灯片编号占位符 2"/>
          <p:cNvSpPr>
            <a:spLocks noGrp="1"/>
          </p:cNvSpPr>
          <p:nvPr>
            <p:ph type="sldNum" sz="quarter" idx="10"/>
          </p:nvPr>
        </p:nvSpPr>
        <p:spPr/>
        <p:txBody>
          <a:bodyPr/>
          <a:lstStyle/>
          <a:p>
            <a:fld id="{D9B6BDF2-6896-4B98-8776-C18582F63BA5}" type="slidenum">
              <a:rPr lang="zh-TW" altLang="en-US" smtClean="0"/>
              <a:t>26</a:t>
            </a:fld>
            <a:endParaRPr lang="zh-TW" altLang="en-US"/>
          </a:p>
        </p:txBody>
      </p:sp>
      <p:sp>
        <p:nvSpPr>
          <p:cNvPr id="4" name="Oval 3">
            <a:extLst>
              <a:ext uri="{FF2B5EF4-FFF2-40B4-BE49-F238E27FC236}">
                <a16:creationId xmlns:a16="http://schemas.microsoft.com/office/drawing/2014/main" id="{D0D89593-FE19-4E2F-9A30-A17C0EB1D953}"/>
              </a:ext>
            </a:extLst>
          </p:cNvPr>
          <p:cNvSpPr/>
          <p:nvPr/>
        </p:nvSpPr>
        <p:spPr bwMode="auto">
          <a:xfrm>
            <a:off x="956733" y="1001714"/>
            <a:ext cx="1032934" cy="598486"/>
          </a:xfrm>
          <a:prstGeom prst="ellipse">
            <a:avLst/>
          </a:prstGeom>
          <a:solidFill>
            <a:srgbClr val="FFFF00"/>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b="1" dirty="0">
                <a:latin typeface="Arial" panose="020B0604020202090204" pitchFamily="34" charset="0"/>
                <a:ea typeface="新細明體" panose="02020500000000000000" pitchFamily="18" charset="-120"/>
              </a:rPr>
              <a:t>C</a:t>
            </a: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ontrol</a:t>
            </a:r>
          </a:p>
        </p:txBody>
      </p:sp>
      <p:cxnSp>
        <p:nvCxnSpPr>
          <p:cNvPr id="6" name="Straight Arrow Connector 5">
            <a:extLst>
              <a:ext uri="{FF2B5EF4-FFF2-40B4-BE49-F238E27FC236}">
                <a16:creationId xmlns:a16="http://schemas.microsoft.com/office/drawing/2014/main" id="{C005368F-02B3-4568-AA11-330340119FB6}"/>
              </a:ext>
            </a:extLst>
          </p:cNvPr>
          <p:cNvCxnSpPr>
            <a:stCxn id="4" idx="5"/>
          </p:cNvCxnSpPr>
          <p:nvPr/>
        </p:nvCxnSpPr>
        <p:spPr bwMode="auto">
          <a:xfrm>
            <a:off x="1838397" y="1512554"/>
            <a:ext cx="1328136" cy="948669"/>
          </a:xfrm>
          <a:prstGeom prst="straightConnector1">
            <a:avLst/>
          </a:prstGeom>
          <a:noFill/>
          <a:ln w="15875" cap="flat" cmpd="sng" algn="ctr">
            <a:solidFill>
              <a:srgbClr val="FF0000"/>
            </a:solidFill>
            <a:prstDash val="solid"/>
            <a:round/>
            <a:headEnd type="none" w="med" len="med"/>
            <a:tailEnd type="triangle"/>
          </a:ln>
        </p:spPr>
      </p:cxnSp>
      <p:sp>
        <p:nvSpPr>
          <p:cNvPr id="8" name="Oval 7">
            <a:extLst>
              <a:ext uri="{FF2B5EF4-FFF2-40B4-BE49-F238E27FC236}">
                <a16:creationId xmlns:a16="http://schemas.microsoft.com/office/drawing/2014/main" id="{709DB7A4-B37D-4B9C-B8FB-21219C6CE0F2}"/>
              </a:ext>
            </a:extLst>
          </p:cNvPr>
          <p:cNvSpPr/>
          <p:nvPr/>
        </p:nvSpPr>
        <p:spPr bwMode="auto">
          <a:xfrm>
            <a:off x="580813" y="3274122"/>
            <a:ext cx="1032934" cy="867663"/>
          </a:xfrm>
          <a:prstGeom prst="ellipse">
            <a:avLst/>
          </a:prstGeom>
          <a:solidFill>
            <a:srgbClr val="FFFF00"/>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Data</a:t>
            </a:r>
            <a:r>
              <a:rPr kumimoji="1" lang="en-US" sz="1800" b="1" i="0" u="none" strike="noStrike" cap="none" normalizeH="0" dirty="0">
                <a:ln>
                  <a:noFill/>
                </a:ln>
                <a:solidFill>
                  <a:schemeClr val="tx1"/>
                </a:solidFill>
                <a:effectLst/>
                <a:latin typeface="Arial" panose="020B0604020202090204" pitchFamily="34" charset="0"/>
                <a:ea typeface="新細明體" panose="02020500000000000000" pitchFamily="18" charset="-120"/>
              </a:rPr>
              <a:t> </a:t>
            </a:r>
          </a:p>
          <a:p>
            <a:pPr marL="0" marR="0" indent="0" algn="ctr" defTabSz="914400" rtl="0" eaLnBrk="1" fontAlgn="base" latinLnBrk="0" hangingPunct="1">
              <a:lnSpc>
                <a:spcPct val="100000"/>
              </a:lnSpc>
              <a:spcBef>
                <a:spcPct val="0"/>
              </a:spcBef>
              <a:spcAft>
                <a:spcPct val="0"/>
              </a:spcAft>
              <a:buClrTx/>
              <a:buSzTx/>
              <a:buFontTx/>
              <a:buNone/>
            </a:pPr>
            <a:r>
              <a:rPr kumimoji="1" lang="en-US" b="1" baseline="0" dirty="0">
                <a:latin typeface="Arial" panose="020B0604020202090204" pitchFamily="34" charset="0"/>
                <a:ea typeface="新細明體" panose="02020500000000000000" pitchFamily="18" charset="-120"/>
              </a:rPr>
              <a:t>Path</a:t>
            </a:r>
            <a:endPar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endParaRPr>
          </a:p>
        </p:txBody>
      </p:sp>
      <p:cxnSp>
        <p:nvCxnSpPr>
          <p:cNvPr id="10" name="Straight Arrow Connector 9">
            <a:extLst>
              <a:ext uri="{FF2B5EF4-FFF2-40B4-BE49-F238E27FC236}">
                <a16:creationId xmlns:a16="http://schemas.microsoft.com/office/drawing/2014/main" id="{5FEEBB0A-3B60-498C-A6D5-D3F9BF7F9092}"/>
              </a:ext>
            </a:extLst>
          </p:cNvPr>
          <p:cNvCxnSpPr>
            <a:cxnSpLocks/>
            <a:stCxn id="8" idx="6"/>
          </p:cNvCxnSpPr>
          <p:nvPr/>
        </p:nvCxnSpPr>
        <p:spPr bwMode="auto">
          <a:xfrm flipV="1">
            <a:off x="1613747" y="3144044"/>
            <a:ext cx="1739053" cy="563910"/>
          </a:xfrm>
          <a:prstGeom prst="straightConnector1">
            <a:avLst/>
          </a:prstGeom>
          <a:noFill/>
          <a:ln w="15875" cap="flat" cmpd="sng" algn="ctr">
            <a:solidFill>
              <a:srgbClr val="FF0000"/>
            </a:solidFill>
            <a:prstDash val="solid"/>
            <a:round/>
            <a:headEnd type="none" w="med" len="med"/>
            <a:tailEnd type="triangle"/>
          </a:ln>
        </p:spPr>
      </p:cxnSp>
      <p:sp>
        <p:nvSpPr>
          <p:cNvPr id="13" name="Oval 12">
            <a:extLst>
              <a:ext uri="{FF2B5EF4-FFF2-40B4-BE49-F238E27FC236}">
                <a16:creationId xmlns:a16="http://schemas.microsoft.com/office/drawing/2014/main" id="{89EE8E1D-04CE-4899-85E7-A5A2DA4A976C}"/>
              </a:ext>
            </a:extLst>
          </p:cNvPr>
          <p:cNvSpPr/>
          <p:nvPr/>
        </p:nvSpPr>
        <p:spPr bwMode="auto">
          <a:xfrm>
            <a:off x="6891866" y="3842542"/>
            <a:ext cx="1032934" cy="598486"/>
          </a:xfrm>
          <a:prstGeom prst="ellipse">
            <a:avLst/>
          </a:prstGeom>
          <a:solidFill>
            <a:srgbClr val="FFFF00"/>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b="1" dirty="0">
                <a:latin typeface="Arial" panose="020B0604020202090204" pitchFamily="34" charset="0"/>
                <a:ea typeface="新細明體" panose="02020500000000000000" pitchFamily="18" charset="-120"/>
              </a:rPr>
              <a:t>Memory</a:t>
            </a:r>
            <a:endPar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endParaRPr>
          </a:p>
        </p:txBody>
      </p:sp>
      <p:cxnSp>
        <p:nvCxnSpPr>
          <p:cNvPr id="14" name="Straight Arrow Connector 13">
            <a:extLst>
              <a:ext uri="{FF2B5EF4-FFF2-40B4-BE49-F238E27FC236}">
                <a16:creationId xmlns:a16="http://schemas.microsoft.com/office/drawing/2014/main" id="{40426F21-1147-4C48-BEC1-B7212EB7F6F4}"/>
              </a:ext>
            </a:extLst>
          </p:cNvPr>
          <p:cNvCxnSpPr>
            <a:cxnSpLocks/>
            <a:stCxn id="13" idx="2"/>
          </p:cNvCxnSpPr>
          <p:nvPr/>
        </p:nvCxnSpPr>
        <p:spPr bwMode="auto">
          <a:xfrm flipH="1" flipV="1">
            <a:off x="5291667" y="4080933"/>
            <a:ext cx="1600199" cy="60852"/>
          </a:xfrm>
          <a:prstGeom prst="straightConnector1">
            <a:avLst/>
          </a:prstGeom>
          <a:noFill/>
          <a:ln w="15875" cap="flat" cmpd="sng" algn="ctr">
            <a:solidFill>
              <a:srgbClr val="FF0000"/>
            </a:solidFill>
            <a:prstDash val="solid"/>
            <a:round/>
            <a:headEnd type="none" w="med" len="med"/>
            <a:tailEnd type="triangle"/>
          </a:ln>
        </p:spPr>
      </p:cxnSp>
      <p:sp>
        <p:nvSpPr>
          <p:cNvPr id="18" name="Oval 17">
            <a:extLst>
              <a:ext uri="{FF2B5EF4-FFF2-40B4-BE49-F238E27FC236}">
                <a16:creationId xmlns:a16="http://schemas.microsoft.com/office/drawing/2014/main" id="{8794B4DC-4B8E-4B5A-B2AC-A1EBC2FDC918}"/>
              </a:ext>
            </a:extLst>
          </p:cNvPr>
          <p:cNvSpPr/>
          <p:nvPr/>
        </p:nvSpPr>
        <p:spPr bwMode="auto">
          <a:xfrm>
            <a:off x="7305603" y="979783"/>
            <a:ext cx="1032934" cy="598486"/>
          </a:xfrm>
          <a:prstGeom prst="ellipse">
            <a:avLst/>
          </a:prstGeom>
          <a:solidFill>
            <a:srgbClr val="FFFF00"/>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Input</a:t>
            </a:r>
          </a:p>
        </p:txBody>
      </p:sp>
      <p:cxnSp>
        <p:nvCxnSpPr>
          <p:cNvPr id="19" name="Straight Arrow Connector 18">
            <a:extLst>
              <a:ext uri="{FF2B5EF4-FFF2-40B4-BE49-F238E27FC236}">
                <a16:creationId xmlns:a16="http://schemas.microsoft.com/office/drawing/2014/main" id="{50FDEDB0-52E1-47E9-B05D-2475031B2C1A}"/>
              </a:ext>
            </a:extLst>
          </p:cNvPr>
          <p:cNvCxnSpPr>
            <a:cxnSpLocks/>
          </p:cNvCxnSpPr>
          <p:nvPr/>
        </p:nvCxnSpPr>
        <p:spPr bwMode="auto">
          <a:xfrm flipH="1">
            <a:off x="6654800" y="1512554"/>
            <a:ext cx="868399" cy="248113"/>
          </a:xfrm>
          <a:prstGeom prst="straightConnector1">
            <a:avLst/>
          </a:prstGeom>
          <a:noFill/>
          <a:ln w="15875" cap="flat" cmpd="sng" algn="ctr">
            <a:solidFill>
              <a:srgbClr val="FF0000"/>
            </a:solidFill>
            <a:prstDash val="solid"/>
            <a:round/>
            <a:headEnd type="none" w="med" len="med"/>
            <a:tailEnd type="triangle"/>
          </a:ln>
        </p:spPr>
      </p:cxnSp>
      <p:sp>
        <p:nvSpPr>
          <p:cNvPr id="21" name="Oval 20">
            <a:extLst>
              <a:ext uri="{FF2B5EF4-FFF2-40B4-BE49-F238E27FC236}">
                <a16:creationId xmlns:a16="http://schemas.microsoft.com/office/drawing/2014/main" id="{7B51346A-E1B5-4270-88E9-562366630EF1}"/>
              </a:ext>
            </a:extLst>
          </p:cNvPr>
          <p:cNvSpPr/>
          <p:nvPr/>
        </p:nvSpPr>
        <p:spPr bwMode="auto">
          <a:xfrm>
            <a:off x="7625929" y="2685562"/>
            <a:ext cx="1032934" cy="598486"/>
          </a:xfrm>
          <a:prstGeom prst="ellipse">
            <a:avLst/>
          </a:prstGeom>
          <a:solidFill>
            <a:srgbClr val="FFFF00"/>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b="1" dirty="0">
                <a:latin typeface="Arial" panose="020B0604020202090204" pitchFamily="34" charset="0"/>
                <a:ea typeface="新細明體" panose="02020500000000000000" pitchFamily="18" charset="-120"/>
              </a:rPr>
              <a:t>Out</a:t>
            </a: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put</a:t>
            </a:r>
          </a:p>
        </p:txBody>
      </p:sp>
      <p:cxnSp>
        <p:nvCxnSpPr>
          <p:cNvPr id="22" name="Straight Arrow Connector 21">
            <a:extLst>
              <a:ext uri="{FF2B5EF4-FFF2-40B4-BE49-F238E27FC236}">
                <a16:creationId xmlns:a16="http://schemas.microsoft.com/office/drawing/2014/main" id="{05FD2414-3C61-4F0F-A23A-E638402459E4}"/>
              </a:ext>
            </a:extLst>
          </p:cNvPr>
          <p:cNvCxnSpPr>
            <a:cxnSpLocks/>
            <a:stCxn id="21" idx="2"/>
          </p:cNvCxnSpPr>
          <p:nvPr/>
        </p:nvCxnSpPr>
        <p:spPr bwMode="auto">
          <a:xfrm flipH="1">
            <a:off x="6654800" y="2984805"/>
            <a:ext cx="971129" cy="558494"/>
          </a:xfrm>
          <a:prstGeom prst="straightConnector1">
            <a:avLst/>
          </a:prstGeom>
          <a:noFill/>
          <a:ln w="15875" cap="flat" cmpd="sng" algn="ctr">
            <a:solidFill>
              <a:srgbClr val="FF0000"/>
            </a:solidFill>
            <a:prstDash val="solid"/>
            <a:round/>
            <a:headEnd type="none" w="med" len="med"/>
            <a:tailEnd type="triangle"/>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3" grpId="0" animBg="1"/>
      <p:bldP spid="18"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80" y="108349"/>
            <a:ext cx="7629210" cy="519113"/>
          </a:xfrm>
        </p:spPr>
        <p:txBody>
          <a:bodyPr>
            <a:normAutofit fontScale="90000"/>
          </a:bodyPr>
          <a:lstStyle/>
          <a:p>
            <a:r>
              <a:rPr lang="en-US" dirty="0"/>
              <a:t>Instruction Set Architecture (ISA)</a:t>
            </a:r>
          </a:p>
        </p:txBody>
      </p:sp>
      <p:sp>
        <p:nvSpPr>
          <p:cNvPr id="3" name="Content Placeholder 2"/>
          <p:cNvSpPr>
            <a:spLocks noGrp="1"/>
          </p:cNvSpPr>
          <p:nvPr>
            <p:ph idx="1"/>
          </p:nvPr>
        </p:nvSpPr>
        <p:spPr/>
        <p:txBody>
          <a:bodyPr>
            <a:normAutofit lnSpcReduction="10000"/>
          </a:bodyPr>
          <a:lstStyle/>
          <a:p>
            <a:r>
              <a:rPr lang="en-US" sz="2000" b="1" dirty="0">
                <a:solidFill>
                  <a:schemeClr val="accent1"/>
                </a:solidFill>
              </a:rPr>
              <a:t>ISA</a:t>
            </a:r>
            <a:r>
              <a:rPr lang="en-US" sz="2000" dirty="0"/>
              <a:t>, or simply architecture – the abstract interface between the hardware and the lowest level software that includes all the information necessary to write a machine language program, including instructions, registers, memory access, I/O, etc.</a:t>
            </a:r>
          </a:p>
          <a:p>
            <a:r>
              <a:rPr lang="en-US" sz="2000" dirty="0"/>
              <a:t>Enables </a:t>
            </a:r>
            <a:r>
              <a:rPr lang="en-US" sz="2000" b="1" dirty="0">
                <a:solidFill>
                  <a:schemeClr val="accent1"/>
                </a:solidFill>
              </a:rPr>
              <a:t>implementations</a:t>
            </a:r>
            <a:r>
              <a:rPr lang="en-US" sz="2000" dirty="0">
                <a:solidFill>
                  <a:schemeClr val="accent1"/>
                </a:solidFill>
              </a:rPr>
              <a:t> (Micro-architectures) </a:t>
            </a:r>
            <a:r>
              <a:rPr lang="en-US" sz="2000" dirty="0"/>
              <a:t>of varying cost and performance to run identical software. (i.e. a processor family, such as IBM 360, Intel x86, ARM)</a:t>
            </a:r>
          </a:p>
          <a:p>
            <a:r>
              <a:rPr lang="en-US" sz="2000" dirty="0"/>
              <a:t>The combination of the basic instruction set (the ISA) and the operating system interface is called the </a:t>
            </a:r>
            <a:r>
              <a:rPr lang="en-US" sz="2000" b="1" dirty="0">
                <a:solidFill>
                  <a:schemeClr val="accent1"/>
                </a:solidFill>
              </a:rPr>
              <a:t>Application Binary Interface</a:t>
            </a:r>
            <a:r>
              <a:rPr lang="en-US" sz="2000" dirty="0"/>
              <a:t> (</a:t>
            </a:r>
            <a:r>
              <a:rPr lang="en-US" sz="2000" b="1" dirty="0">
                <a:solidFill>
                  <a:schemeClr val="accent1"/>
                </a:solidFill>
              </a:rPr>
              <a:t>ABI</a:t>
            </a:r>
            <a:r>
              <a:rPr lang="en-US" sz="2000" dirty="0"/>
              <a:t>).</a:t>
            </a:r>
          </a:p>
          <a:p>
            <a:pPr lvl="1"/>
            <a:r>
              <a:rPr lang="en-US" sz="1600" dirty="0"/>
              <a:t>The user portion of the instruction set plus the operating system interfaces used by application programmers. </a:t>
            </a:r>
          </a:p>
          <a:p>
            <a:pPr lvl="1"/>
            <a:r>
              <a:rPr lang="en-US" sz="1600" dirty="0"/>
              <a:t>Define a </a:t>
            </a:r>
            <a:r>
              <a:rPr lang="en-US" sz="1600" b="1" dirty="0"/>
              <a:t>standard</a:t>
            </a:r>
            <a:r>
              <a:rPr lang="en-US" sz="1600" dirty="0"/>
              <a:t> for binary portability across computers.</a:t>
            </a:r>
          </a:p>
        </p:txBody>
      </p:sp>
      <p:sp>
        <p:nvSpPr>
          <p:cNvPr id="4" name="灯片编号占位符 3"/>
          <p:cNvSpPr>
            <a:spLocks noGrp="1"/>
          </p:cNvSpPr>
          <p:nvPr>
            <p:ph type="sldNum" sz="quarter" idx="10"/>
          </p:nvPr>
        </p:nvSpPr>
        <p:spPr/>
        <p:txBody>
          <a:bodyPr/>
          <a:lstStyle/>
          <a:p>
            <a:fld id="{D9B6BDF2-6896-4B98-8776-C18582F63BA5}" type="slidenum">
              <a:rPr lang="zh-TW" altLang="en-US" smtClean="0"/>
              <a:t>27</a:t>
            </a:fld>
            <a:endParaRPr lang="zh-TW" altLang="en-US"/>
          </a:p>
        </p:txBody>
      </p:sp>
    </p:spTree>
    <p:extLst>
      <p:ext uri="{BB962C8B-B14F-4D97-AF65-F5344CB8AC3E}">
        <p14:creationId xmlns:p14="http://schemas.microsoft.com/office/powerpoint/2010/main" val="2980007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8349"/>
            <a:ext cx="7761290" cy="519113"/>
          </a:xfrm>
        </p:spPr>
        <p:txBody>
          <a:bodyPr>
            <a:normAutofit fontScale="90000"/>
          </a:bodyPr>
          <a:lstStyle/>
          <a:p>
            <a:r>
              <a:rPr lang="en-US" dirty="0"/>
              <a:t>Instruction Set Architecture (ISA)</a:t>
            </a:r>
          </a:p>
        </p:txBody>
      </p:sp>
      <p:grpSp>
        <p:nvGrpSpPr>
          <p:cNvPr id="25" name="组合 24"/>
          <p:cNvGrpSpPr/>
          <p:nvPr/>
        </p:nvGrpSpPr>
        <p:grpSpPr>
          <a:xfrm>
            <a:off x="6274976" y="1740872"/>
            <a:ext cx="1076451" cy="1065957"/>
            <a:chOff x="6376479" y="1842684"/>
            <a:chExt cx="1076569" cy="1066231"/>
          </a:xfrm>
        </p:grpSpPr>
        <p:sp>
          <p:nvSpPr>
            <p:cNvPr id="22" name="Rectangle 21"/>
            <p:cNvSpPr/>
            <p:nvPr/>
          </p:nvSpPr>
          <p:spPr>
            <a:xfrm>
              <a:off x="6376479" y="1842684"/>
              <a:ext cx="973895" cy="161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chemeClr val="accent6"/>
                  </a:solidFill>
                </a:rPr>
                <a:t>Software</a:t>
              </a:r>
            </a:p>
          </p:txBody>
        </p:sp>
        <p:sp>
          <p:nvSpPr>
            <p:cNvPr id="23" name="Rectangle 22"/>
            <p:cNvSpPr/>
            <p:nvPr/>
          </p:nvSpPr>
          <p:spPr>
            <a:xfrm>
              <a:off x="6479153" y="2747217"/>
              <a:ext cx="973895" cy="161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rgbClr val="00B050"/>
                  </a:solidFill>
                </a:rPr>
                <a:t>Hardware</a:t>
              </a:r>
            </a:p>
          </p:txBody>
        </p:sp>
      </p:grpSp>
      <p:sp>
        <p:nvSpPr>
          <p:cNvPr id="4" name="灯片编号占位符 3"/>
          <p:cNvSpPr>
            <a:spLocks noGrp="1"/>
          </p:cNvSpPr>
          <p:nvPr>
            <p:ph type="sldNum" sz="quarter" idx="10"/>
          </p:nvPr>
        </p:nvSpPr>
        <p:spPr/>
        <p:txBody>
          <a:bodyPr/>
          <a:lstStyle/>
          <a:p>
            <a:fld id="{D9B6BDF2-6896-4B98-8776-C18582F63BA5}" type="slidenum">
              <a:rPr lang="zh-TW" altLang="en-US" smtClean="0"/>
              <a:t>28</a:t>
            </a:fld>
            <a:endParaRPr lang="zh-TW" altLang="en-US"/>
          </a:p>
        </p:txBody>
      </p:sp>
      <p:grpSp>
        <p:nvGrpSpPr>
          <p:cNvPr id="5" name="Group 20"/>
          <p:cNvGrpSpPr/>
          <p:nvPr/>
        </p:nvGrpSpPr>
        <p:grpSpPr>
          <a:xfrm>
            <a:off x="428171" y="846900"/>
            <a:ext cx="6056606" cy="2337419"/>
            <a:chOff x="-585014" y="1997080"/>
            <a:chExt cx="8075474" cy="3116559"/>
          </a:xfrm>
        </p:grpSpPr>
        <p:grpSp>
          <p:nvGrpSpPr>
            <p:cNvPr id="24" name="Group 18"/>
            <p:cNvGrpSpPr/>
            <p:nvPr/>
          </p:nvGrpSpPr>
          <p:grpSpPr>
            <a:xfrm>
              <a:off x="1564665" y="4107003"/>
              <a:ext cx="5557470" cy="1006636"/>
              <a:chOff x="1639583" y="4107003"/>
              <a:chExt cx="5557470" cy="1006636"/>
            </a:xfrm>
          </p:grpSpPr>
          <p:sp>
            <p:nvSpPr>
              <p:cNvPr id="27" name="Rectangle 5"/>
              <p:cNvSpPr/>
              <p:nvPr/>
            </p:nvSpPr>
            <p:spPr>
              <a:xfrm>
                <a:off x="2840124" y="4861639"/>
                <a:ext cx="1800027"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Circuit Design</a:t>
                </a:r>
              </a:p>
            </p:txBody>
          </p:sp>
          <p:sp>
            <p:nvSpPr>
              <p:cNvPr id="28" name="Rectangle 6"/>
              <p:cNvSpPr/>
              <p:nvPr/>
            </p:nvSpPr>
            <p:spPr>
              <a:xfrm>
                <a:off x="2840124" y="4610321"/>
                <a:ext cx="1800027"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Digital Design</a:t>
                </a:r>
              </a:p>
            </p:txBody>
          </p:sp>
          <p:sp>
            <p:nvSpPr>
              <p:cNvPr id="29" name="Rectangle 7"/>
              <p:cNvSpPr/>
              <p:nvPr/>
            </p:nvSpPr>
            <p:spPr>
              <a:xfrm>
                <a:off x="2840124" y="4358321"/>
                <a:ext cx="1800027"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err="1">
                    <a:solidFill>
                      <a:schemeClr val="tx1"/>
                    </a:solidFill>
                    <a:latin typeface="Arial" panose="020B0604020202020204" pitchFamily="34" charset="0"/>
                    <a:cs typeface="Arial" panose="020B0604020202020204" pitchFamily="34" charset="0"/>
                  </a:rPr>
                  <a:t>Datapath</a:t>
                </a:r>
                <a:r>
                  <a:rPr lang="en-US" sz="1050" dirty="0">
                    <a:solidFill>
                      <a:schemeClr val="tx1"/>
                    </a:solidFill>
                    <a:latin typeface="Arial" panose="020B0604020202020204" pitchFamily="34" charset="0"/>
                    <a:cs typeface="Arial" panose="020B0604020202020204" pitchFamily="34" charset="0"/>
                  </a:rPr>
                  <a:t> &amp; Control</a:t>
                </a:r>
              </a:p>
            </p:txBody>
          </p:sp>
          <p:sp>
            <p:nvSpPr>
              <p:cNvPr id="30" name="Rectangle 8"/>
              <p:cNvSpPr/>
              <p:nvPr/>
            </p:nvSpPr>
            <p:spPr>
              <a:xfrm>
                <a:off x="1639583"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latin typeface="Arial" panose="020B0604020202020204" pitchFamily="34" charset="0"/>
                    <a:cs typeface="Arial" panose="020B0604020202020204" pitchFamily="34" charset="0"/>
                  </a:rPr>
                  <a:t>Memory System</a:t>
                </a:r>
              </a:p>
            </p:txBody>
          </p:sp>
          <p:sp>
            <p:nvSpPr>
              <p:cNvPr id="31" name="Rectangle 9"/>
              <p:cNvSpPr/>
              <p:nvPr/>
            </p:nvSpPr>
            <p:spPr>
              <a:xfrm>
                <a:off x="3028950"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latin typeface="Arial" panose="020B0604020202020204" pitchFamily="34" charset="0"/>
                    <a:cs typeface="Arial" panose="020B0604020202020204" pitchFamily="34" charset="0"/>
                  </a:rPr>
                  <a:t>Processor</a:t>
                </a:r>
              </a:p>
            </p:txBody>
          </p:sp>
          <p:sp>
            <p:nvSpPr>
              <p:cNvPr id="32" name="Rectangle 10"/>
              <p:cNvSpPr/>
              <p:nvPr/>
            </p:nvSpPr>
            <p:spPr>
              <a:xfrm>
                <a:off x="4418318"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I/O System</a:t>
                </a:r>
              </a:p>
            </p:txBody>
          </p:sp>
          <p:sp>
            <p:nvSpPr>
              <p:cNvPr id="33" name="Rectangle 11"/>
              <p:cNvSpPr/>
              <p:nvPr/>
            </p:nvSpPr>
            <p:spPr>
              <a:xfrm>
                <a:off x="5807685"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Network</a:t>
                </a:r>
              </a:p>
            </p:txBody>
          </p:sp>
        </p:grpSp>
        <p:sp>
          <p:nvSpPr>
            <p:cNvPr id="34" name="Rectangle 12"/>
            <p:cNvSpPr/>
            <p:nvPr/>
          </p:nvSpPr>
          <p:spPr>
            <a:xfrm>
              <a:off x="1196340" y="3863340"/>
              <a:ext cx="629412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5" name="Group 17"/>
            <p:cNvGrpSpPr/>
            <p:nvPr/>
          </p:nvGrpSpPr>
          <p:grpSpPr>
            <a:xfrm>
              <a:off x="2539570" y="1997080"/>
              <a:ext cx="3607661" cy="1812920"/>
              <a:chOff x="2473099" y="1997080"/>
              <a:chExt cx="3607661" cy="1812920"/>
            </a:xfrm>
          </p:grpSpPr>
          <p:sp>
            <p:nvSpPr>
              <p:cNvPr id="36" name="Rectangle 16"/>
              <p:cNvSpPr/>
              <p:nvPr/>
            </p:nvSpPr>
            <p:spPr>
              <a:xfrm>
                <a:off x="2473099" y="1997080"/>
                <a:ext cx="3043781" cy="18129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Applications</a:t>
                </a: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p:txBody>
          </p:sp>
          <p:sp>
            <p:nvSpPr>
              <p:cNvPr id="37" name="Rectangle 15"/>
              <p:cNvSpPr/>
              <p:nvPr/>
            </p:nvSpPr>
            <p:spPr>
              <a:xfrm>
                <a:off x="3990351" y="2813156"/>
                <a:ext cx="2090409" cy="9968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Operation System</a:t>
                </a:r>
              </a:p>
              <a:p>
                <a:pPr algn="ctr"/>
                <a:endParaRPr lang="en-US" sz="1050" dirty="0">
                  <a:solidFill>
                    <a:schemeClr val="tx1"/>
                  </a:solidFill>
                </a:endParaRPr>
              </a:p>
            </p:txBody>
          </p:sp>
          <p:sp>
            <p:nvSpPr>
              <p:cNvPr id="38" name="Rectangle 13"/>
              <p:cNvSpPr/>
              <p:nvPr/>
            </p:nvSpPr>
            <p:spPr>
              <a:xfrm>
                <a:off x="2954032" y="3484965"/>
                <a:ext cx="1389368"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Compiler</a:t>
                </a:r>
              </a:p>
            </p:txBody>
          </p:sp>
          <p:sp>
            <p:nvSpPr>
              <p:cNvPr id="39" name="Rectangle 14"/>
              <p:cNvSpPr/>
              <p:nvPr/>
            </p:nvSpPr>
            <p:spPr>
              <a:xfrm>
                <a:off x="4608445" y="3484965"/>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System calls</a:t>
                </a:r>
              </a:p>
            </p:txBody>
          </p:sp>
        </p:grpSp>
        <p:sp>
          <p:nvSpPr>
            <p:cNvPr id="40" name="Rectangle 19"/>
            <p:cNvSpPr/>
            <p:nvPr/>
          </p:nvSpPr>
          <p:spPr>
            <a:xfrm>
              <a:off x="-585014" y="3816042"/>
              <a:ext cx="1781354"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solidFill>
                </a:rPr>
                <a:t>Instruction Set Architecture</a:t>
              </a:r>
            </a:p>
          </p:txBody>
        </p:sp>
      </p:grpSp>
      <p:sp>
        <p:nvSpPr>
          <p:cNvPr id="6" name="TextBox 5">
            <a:extLst>
              <a:ext uri="{FF2B5EF4-FFF2-40B4-BE49-F238E27FC236}">
                <a16:creationId xmlns:a16="http://schemas.microsoft.com/office/drawing/2014/main" id="{5635AD67-C58A-45F8-9F73-105FDDDDDA1F}"/>
              </a:ext>
            </a:extLst>
          </p:cNvPr>
          <p:cNvSpPr txBox="1"/>
          <p:nvPr/>
        </p:nvSpPr>
        <p:spPr>
          <a:xfrm>
            <a:off x="130629" y="3184319"/>
            <a:ext cx="1729961" cy="369332"/>
          </a:xfrm>
          <a:prstGeom prst="rect">
            <a:avLst/>
          </a:prstGeom>
          <a:noFill/>
        </p:spPr>
        <p:txBody>
          <a:bodyPr wrap="none" rtlCol="0" anchor="ctr" anchorCtr="1">
            <a:spAutoFit/>
          </a:bodyPr>
          <a:lstStyle/>
          <a:p>
            <a:r>
              <a:rPr lang="en-US" sz="1400" dirty="0">
                <a:solidFill>
                  <a:srgbClr val="0000FF"/>
                </a:solidFill>
                <a:ea typeface="標楷體" pitchFamily="65" charset="-120"/>
                <a:cs typeface="Calibri" panose="020F0502020204030204" pitchFamily="34" charset="0"/>
              </a:rPr>
              <a:t>Micro-architecture:</a:t>
            </a:r>
            <a:r>
              <a:rPr lang="en-US" dirty="0">
                <a:ea typeface="標楷體" pitchFamily="65" charset="-120"/>
                <a:cs typeface="Calibri" panose="020F0502020204030204" pitchFamily="34" charset="0"/>
              </a:rPr>
              <a:t> </a:t>
            </a:r>
          </a:p>
        </p:txBody>
      </p:sp>
      <p:sp>
        <p:nvSpPr>
          <p:cNvPr id="26" name="TextBox 25">
            <a:extLst>
              <a:ext uri="{FF2B5EF4-FFF2-40B4-BE49-F238E27FC236}">
                <a16:creationId xmlns:a16="http://schemas.microsoft.com/office/drawing/2014/main" id="{673A0CD1-1E8B-427C-B740-236E04BFB8D7}"/>
              </a:ext>
            </a:extLst>
          </p:cNvPr>
          <p:cNvSpPr txBox="1"/>
          <p:nvPr/>
        </p:nvSpPr>
        <p:spPr>
          <a:xfrm>
            <a:off x="1857558" y="3200504"/>
            <a:ext cx="1205779" cy="369332"/>
          </a:xfrm>
          <a:prstGeom prst="rect">
            <a:avLst/>
          </a:prstGeom>
          <a:noFill/>
          <a:ln>
            <a:solidFill>
              <a:srgbClr val="FF0000"/>
            </a:solidFill>
          </a:ln>
        </p:spPr>
        <p:txBody>
          <a:bodyPr wrap="none" rtlCol="0" anchor="ctr" anchorCtr="1">
            <a:spAutoFit/>
          </a:bodyPr>
          <a:lstStyle/>
          <a:p>
            <a:r>
              <a:rPr lang="en-US" sz="1400" dirty="0">
                <a:solidFill>
                  <a:srgbClr val="0000FF"/>
                </a:solidFill>
                <a:ea typeface="標楷體" pitchFamily="65" charset="-120"/>
                <a:cs typeface="Calibri" panose="020F0502020204030204" pitchFamily="34" charset="0"/>
              </a:rPr>
              <a:t>Single cycle</a:t>
            </a:r>
            <a:r>
              <a:rPr lang="en-US" dirty="0">
                <a:ea typeface="標楷體" pitchFamily="65" charset="-120"/>
                <a:cs typeface="Calibri" panose="020F0502020204030204" pitchFamily="34" charset="0"/>
              </a:rPr>
              <a:t> </a:t>
            </a:r>
          </a:p>
        </p:txBody>
      </p:sp>
      <p:sp>
        <p:nvSpPr>
          <p:cNvPr id="41" name="TextBox 40">
            <a:extLst>
              <a:ext uri="{FF2B5EF4-FFF2-40B4-BE49-F238E27FC236}">
                <a16:creationId xmlns:a16="http://schemas.microsoft.com/office/drawing/2014/main" id="{7132014A-3029-4422-BDFA-38DD41E2E4E1}"/>
              </a:ext>
            </a:extLst>
          </p:cNvPr>
          <p:cNvSpPr txBox="1"/>
          <p:nvPr/>
        </p:nvSpPr>
        <p:spPr>
          <a:xfrm>
            <a:off x="3132309" y="3207865"/>
            <a:ext cx="1324402" cy="369332"/>
          </a:xfrm>
          <a:prstGeom prst="rect">
            <a:avLst/>
          </a:prstGeom>
          <a:noFill/>
          <a:ln>
            <a:solidFill>
              <a:srgbClr val="FF0000"/>
            </a:solidFill>
          </a:ln>
        </p:spPr>
        <p:txBody>
          <a:bodyPr wrap="none" rtlCol="0" anchor="ctr" anchorCtr="1">
            <a:spAutoFit/>
          </a:bodyPr>
          <a:lstStyle/>
          <a:p>
            <a:r>
              <a:rPr lang="en-US" sz="1400" dirty="0">
                <a:solidFill>
                  <a:srgbClr val="0000FF"/>
                </a:solidFill>
                <a:ea typeface="標楷體" pitchFamily="65" charset="-120"/>
                <a:cs typeface="Calibri" panose="020F0502020204030204" pitchFamily="34" charset="0"/>
              </a:rPr>
              <a:t>Multiple cycle</a:t>
            </a:r>
            <a:r>
              <a:rPr lang="en-US" dirty="0">
                <a:ea typeface="標楷體" pitchFamily="65" charset="-120"/>
                <a:cs typeface="Calibri" panose="020F0502020204030204" pitchFamily="34" charset="0"/>
              </a:rPr>
              <a:t> </a:t>
            </a:r>
          </a:p>
        </p:txBody>
      </p:sp>
      <p:sp>
        <p:nvSpPr>
          <p:cNvPr id="42" name="TextBox 41">
            <a:extLst>
              <a:ext uri="{FF2B5EF4-FFF2-40B4-BE49-F238E27FC236}">
                <a16:creationId xmlns:a16="http://schemas.microsoft.com/office/drawing/2014/main" id="{9062CC95-4E8E-42B6-8818-DFF1B2D240E9}"/>
              </a:ext>
            </a:extLst>
          </p:cNvPr>
          <p:cNvSpPr txBox="1"/>
          <p:nvPr/>
        </p:nvSpPr>
        <p:spPr>
          <a:xfrm>
            <a:off x="4505206" y="3209536"/>
            <a:ext cx="1042026" cy="369332"/>
          </a:xfrm>
          <a:prstGeom prst="rect">
            <a:avLst/>
          </a:prstGeom>
          <a:noFill/>
          <a:ln>
            <a:solidFill>
              <a:srgbClr val="FF0000"/>
            </a:solidFill>
          </a:ln>
        </p:spPr>
        <p:txBody>
          <a:bodyPr wrap="square" rtlCol="0" anchor="ctr" anchorCtr="1">
            <a:spAutoFit/>
          </a:bodyPr>
          <a:lstStyle/>
          <a:p>
            <a:r>
              <a:rPr lang="en-US" sz="1400" dirty="0">
                <a:solidFill>
                  <a:srgbClr val="0000FF"/>
                </a:solidFill>
                <a:ea typeface="標楷體" pitchFamily="65" charset="-120"/>
                <a:cs typeface="Calibri" panose="020F0502020204030204" pitchFamily="34" charset="0"/>
              </a:rPr>
              <a:t>Pipelined</a:t>
            </a:r>
            <a:r>
              <a:rPr lang="en-US" dirty="0">
                <a:ea typeface="標楷體" pitchFamily="65" charset="-120"/>
                <a:cs typeface="Calibri" panose="020F0502020204030204" pitchFamily="34" charset="0"/>
              </a:rPr>
              <a:t> </a:t>
            </a:r>
          </a:p>
        </p:txBody>
      </p:sp>
      <p:sp>
        <p:nvSpPr>
          <p:cNvPr id="43" name="TextBox 42">
            <a:extLst>
              <a:ext uri="{FF2B5EF4-FFF2-40B4-BE49-F238E27FC236}">
                <a16:creationId xmlns:a16="http://schemas.microsoft.com/office/drawing/2014/main" id="{4CB09CE7-8466-42E7-98C3-51993A3BA413}"/>
              </a:ext>
            </a:extLst>
          </p:cNvPr>
          <p:cNvSpPr txBox="1"/>
          <p:nvPr/>
        </p:nvSpPr>
        <p:spPr>
          <a:xfrm>
            <a:off x="5626837" y="3207865"/>
            <a:ext cx="1204176" cy="369332"/>
          </a:xfrm>
          <a:prstGeom prst="rect">
            <a:avLst/>
          </a:prstGeom>
          <a:noFill/>
          <a:ln>
            <a:solidFill>
              <a:srgbClr val="FF0000"/>
            </a:solidFill>
          </a:ln>
        </p:spPr>
        <p:txBody>
          <a:bodyPr wrap="none" rtlCol="0" anchor="ctr" anchorCtr="1">
            <a:spAutoFit/>
          </a:bodyPr>
          <a:lstStyle/>
          <a:p>
            <a:r>
              <a:rPr lang="en-US" sz="1400" dirty="0">
                <a:solidFill>
                  <a:srgbClr val="0000FF"/>
                </a:solidFill>
                <a:ea typeface="標楷體" pitchFamily="65" charset="-120"/>
                <a:cs typeface="Calibri" panose="020F0502020204030204" pitchFamily="34" charset="0"/>
              </a:rPr>
              <a:t>Superscalar</a:t>
            </a:r>
            <a:r>
              <a:rPr lang="en-US" dirty="0">
                <a:ea typeface="標楷體" pitchFamily="65" charset="-120"/>
                <a:cs typeface="Calibri" panose="020F0502020204030204" pitchFamily="34" charset="0"/>
              </a:rPr>
              <a:t> </a:t>
            </a:r>
          </a:p>
        </p:txBody>
      </p:sp>
      <p:sp>
        <p:nvSpPr>
          <p:cNvPr id="44" name="TextBox 43">
            <a:extLst>
              <a:ext uri="{FF2B5EF4-FFF2-40B4-BE49-F238E27FC236}">
                <a16:creationId xmlns:a16="http://schemas.microsoft.com/office/drawing/2014/main" id="{BF45039F-A3C9-4345-9F4B-CE128FE0B09D}"/>
              </a:ext>
            </a:extLst>
          </p:cNvPr>
          <p:cNvSpPr txBox="1"/>
          <p:nvPr/>
        </p:nvSpPr>
        <p:spPr>
          <a:xfrm>
            <a:off x="6864529" y="3200504"/>
            <a:ext cx="1221809" cy="369332"/>
          </a:xfrm>
          <a:prstGeom prst="rect">
            <a:avLst/>
          </a:prstGeom>
          <a:noFill/>
          <a:ln>
            <a:solidFill>
              <a:srgbClr val="FF0000"/>
            </a:solidFill>
          </a:ln>
        </p:spPr>
        <p:txBody>
          <a:bodyPr wrap="none" rtlCol="0" anchor="ctr" anchorCtr="1">
            <a:spAutoFit/>
          </a:bodyPr>
          <a:lstStyle/>
          <a:p>
            <a:r>
              <a:rPr lang="en-US" sz="1400" dirty="0">
                <a:solidFill>
                  <a:srgbClr val="0000FF"/>
                </a:solidFill>
                <a:ea typeface="標楷體" pitchFamily="65" charset="-120"/>
                <a:cs typeface="Calibri" panose="020F0502020204030204" pitchFamily="34" charset="0"/>
              </a:rPr>
              <a:t>Out-of-order</a:t>
            </a:r>
            <a:r>
              <a:rPr lang="en-US" dirty="0">
                <a:ea typeface="標楷體" pitchFamily="65" charset="-120"/>
                <a:cs typeface="Calibri" panose="020F0502020204030204" pitchFamily="34" charset="0"/>
              </a:rPr>
              <a:t> </a:t>
            </a:r>
          </a:p>
        </p:txBody>
      </p:sp>
      <p:sp>
        <p:nvSpPr>
          <p:cNvPr id="45" name="Content Placeholder 7">
            <a:extLst>
              <a:ext uri="{FF2B5EF4-FFF2-40B4-BE49-F238E27FC236}">
                <a16:creationId xmlns:a16="http://schemas.microsoft.com/office/drawing/2014/main" id="{6DF27B38-728D-4E94-A362-5E0D1ED2AC75}"/>
              </a:ext>
            </a:extLst>
          </p:cNvPr>
          <p:cNvSpPr>
            <a:spLocks noGrp="1"/>
          </p:cNvSpPr>
          <p:nvPr>
            <p:ph idx="1"/>
          </p:nvPr>
        </p:nvSpPr>
        <p:spPr>
          <a:xfrm>
            <a:off x="544976" y="3656892"/>
            <a:ext cx="7656286" cy="720869"/>
          </a:xfrm>
        </p:spPr>
        <p:txBody>
          <a:bodyPr/>
          <a:lstStyle/>
          <a:p>
            <a:pPr algn="just">
              <a:buFont typeface="Wingdings" panose="05000000000000000000" pitchFamily="2" charset="2"/>
              <a:buChar char="§"/>
            </a:pPr>
            <a:r>
              <a:rPr lang="en-US" sz="1800" dirty="0"/>
              <a:t>ISA (or Architecture) is a contract that </a:t>
            </a:r>
            <a:r>
              <a:rPr kumimoji="0" lang="en-US" sz="1800" b="0" i="0" u="none" strike="noStrike" kern="0" cap="none" spc="0" normalizeH="0" baseline="0" noProof="0" dirty="0">
                <a:ln>
                  <a:noFill/>
                </a:ln>
                <a:solidFill>
                  <a:schemeClr val="bg2">
                    <a:lumMod val="10000"/>
                  </a:schemeClr>
                </a:solidFill>
                <a:effectLst/>
                <a:uLnTx/>
                <a:uFillTx/>
                <a:ea typeface="Calibri" panose="020F0502020204030204" pitchFamily="34" charset="0"/>
                <a:cs typeface="Calibri" panose="020F0502020204030204" pitchFamily="34" charset="0"/>
              </a:rPr>
              <a:t>an architect must follow while designing a machine for a specific Performance, Power and Area (PPA) objective.</a:t>
            </a:r>
            <a:endParaRPr lang="en-US" sz="1800" dirty="0">
              <a:solidFill>
                <a:schemeClr val="bg2">
                  <a:lumMod val="10000"/>
                </a:schemeClr>
              </a:solidFill>
              <a:ea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89EFDFF2-D88E-4C3C-B281-9F0C6FE9B14C}"/>
              </a:ext>
            </a:extLst>
          </p:cNvPr>
          <p:cNvSpPr/>
          <p:nvPr/>
        </p:nvSpPr>
        <p:spPr bwMode="auto">
          <a:xfrm>
            <a:off x="1872456" y="2255055"/>
            <a:ext cx="2980690" cy="660570"/>
          </a:xfrm>
          <a:prstGeom prst="ellipse">
            <a:avLst/>
          </a:prstGeom>
          <a:no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sp>
        <p:nvSpPr>
          <p:cNvPr id="7" name="Arrow: Down 6">
            <a:extLst>
              <a:ext uri="{FF2B5EF4-FFF2-40B4-BE49-F238E27FC236}">
                <a16:creationId xmlns:a16="http://schemas.microsoft.com/office/drawing/2014/main" id="{95C4876F-7CD6-457B-A5B2-8AE365CDACF3}"/>
              </a:ext>
            </a:extLst>
          </p:cNvPr>
          <p:cNvSpPr/>
          <p:nvPr/>
        </p:nvSpPr>
        <p:spPr bwMode="auto">
          <a:xfrm rot="3748415">
            <a:off x="1718294" y="2448442"/>
            <a:ext cx="284591" cy="1086554"/>
          </a:xfrm>
          <a:prstGeom prst="downArrow">
            <a:avLst/>
          </a:prstGeom>
          <a:solidFill>
            <a:schemeClr val="accent3"/>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108349"/>
            <a:ext cx="7720650" cy="519113"/>
          </a:xfrm>
        </p:spPr>
        <p:txBody>
          <a:bodyPr/>
          <a:lstStyle/>
          <a:p>
            <a:r>
              <a:rPr lang="en-US" altLang="ja-JP" sz="3200" dirty="0"/>
              <a:t>ABI (Application Binary Interface)</a:t>
            </a:r>
            <a:endParaRPr lang="en-US" sz="3200" dirty="0"/>
          </a:p>
        </p:txBody>
      </p:sp>
      <p:sp>
        <p:nvSpPr>
          <p:cNvPr id="22" name="Content Placeholder 21"/>
          <p:cNvSpPr>
            <a:spLocks noGrp="1"/>
          </p:cNvSpPr>
          <p:nvPr>
            <p:ph idx="1"/>
          </p:nvPr>
        </p:nvSpPr>
        <p:spPr>
          <a:xfrm>
            <a:off x="1614488" y="3439785"/>
            <a:ext cx="5915025" cy="1224934"/>
          </a:xfrm>
        </p:spPr>
        <p:txBody>
          <a:bodyPr>
            <a:normAutofit fontScale="92500"/>
          </a:bodyPr>
          <a:lstStyle/>
          <a:p>
            <a:r>
              <a:rPr lang="en-US" sz="1500" dirty="0"/>
              <a:t>ISA + System call interface</a:t>
            </a:r>
          </a:p>
          <a:p>
            <a:pPr marL="0" indent="0">
              <a:buNone/>
            </a:pPr>
            <a:r>
              <a:rPr lang="en-US" sz="1500" dirty="0"/>
              <a:t>	Example: A program is compiled for </a:t>
            </a:r>
            <a:r>
              <a:rPr lang="en-US" sz="1500" dirty="0">
                <a:solidFill>
                  <a:srgbClr val="FF0000"/>
                </a:solidFill>
              </a:rPr>
              <a:t>Windows/x86 ABI</a:t>
            </a:r>
          </a:p>
          <a:p>
            <a:pPr marL="0" indent="0">
              <a:buNone/>
            </a:pPr>
            <a:r>
              <a:rPr lang="en-US" sz="1500" dirty="0"/>
              <a:t>	It contains Windows system calls and x86 instructions</a:t>
            </a:r>
          </a:p>
          <a:p>
            <a:pPr marL="0" indent="0">
              <a:buNone/>
            </a:pPr>
            <a:r>
              <a:rPr lang="en-US" sz="1500" dirty="0"/>
              <a:t>	This binary can usually run on only Windows/x86 machines 	</a:t>
            </a:r>
          </a:p>
        </p:txBody>
      </p:sp>
      <p:grpSp>
        <p:nvGrpSpPr>
          <p:cNvPr id="21" name="Group 20"/>
          <p:cNvGrpSpPr/>
          <p:nvPr/>
        </p:nvGrpSpPr>
        <p:grpSpPr>
          <a:xfrm>
            <a:off x="1441157" y="1018956"/>
            <a:ext cx="5178104" cy="2337419"/>
            <a:chOff x="586322" y="1997080"/>
            <a:chExt cx="6904138" cy="3116559"/>
          </a:xfrm>
        </p:grpSpPr>
        <p:grpSp>
          <p:nvGrpSpPr>
            <p:cNvPr id="19" name="Group 18"/>
            <p:cNvGrpSpPr/>
            <p:nvPr/>
          </p:nvGrpSpPr>
          <p:grpSpPr>
            <a:xfrm>
              <a:off x="1564665" y="4107003"/>
              <a:ext cx="5557470" cy="1006636"/>
              <a:chOff x="1639583" y="4107003"/>
              <a:chExt cx="5557470" cy="1006636"/>
            </a:xfrm>
          </p:grpSpPr>
          <p:sp>
            <p:nvSpPr>
              <p:cNvPr id="6" name="Rectangle 5"/>
              <p:cNvSpPr/>
              <p:nvPr/>
            </p:nvSpPr>
            <p:spPr>
              <a:xfrm>
                <a:off x="2840124" y="4861639"/>
                <a:ext cx="1800027"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Circuit Design</a:t>
                </a:r>
              </a:p>
            </p:txBody>
          </p:sp>
          <p:sp>
            <p:nvSpPr>
              <p:cNvPr id="7" name="Rectangle 6"/>
              <p:cNvSpPr/>
              <p:nvPr/>
            </p:nvSpPr>
            <p:spPr>
              <a:xfrm>
                <a:off x="2840124" y="4610321"/>
                <a:ext cx="1800027"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Digital Design</a:t>
                </a:r>
              </a:p>
            </p:txBody>
          </p:sp>
          <p:sp>
            <p:nvSpPr>
              <p:cNvPr id="8" name="Rectangle 7"/>
              <p:cNvSpPr/>
              <p:nvPr/>
            </p:nvSpPr>
            <p:spPr>
              <a:xfrm>
                <a:off x="2840124" y="4358321"/>
                <a:ext cx="1800027"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err="1">
                    <a:solidFill>
                      <a:schemeClr val="tx1"/>
                    </a:solidFill>
                    <a:latin typeface="Arial" panose="020B0604020202090204" pitchFamily="34" charset="0"/>
                    <a:cs typeface="Arial" panose="020B0604020202090204" pitchFamily="34" charset="0"/>
                  </a:rPr>
                  <a:t>Datapath</a:t>
                </a:r>
                <a:r>
                  <a:rPr lang="en-US" sz="1050" dirty="0">
                    <a:solidFill>
                      <a:schemeClr val="tx1"/>
                    </a:solidFill>
                    <a:latin typeface="Arial" panose="020B0604020202090204" pitchFamily="34" charset="0"/>
                    <a:cs typeface="Arial" panose="020B0604020202090204" pitchFamily="34" charset="0"/>
                  </a:rPr>
                  <a:t> &amp; Control</a:t>
                </a:r>
              </a:p>
            </p:txBody>
          </p:sp>
          <p:sp>
            <p:nvSpPr>
              <p:cNvPr id="9" name="Rectangle 8"/>
              <p:cNvSpPr/>
              <p:nvPr/>
            </p:nvSpPr>
            <p:spPr>
              <a:xfrm>
                <a:off x="1639583"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latin typeface="Arial" panose="020B0604020202090204" pitchFamily="34" charset="0"/>
                    <a:cs typeface="Arial" panose="020B0604020202090204" pitchFamily="34" charset="0"/>
                  </a:rPr>
                  <a:t>Memory System</a:t>
                </a:r>
              </a:p>
            </p:txBody>
          </p:sp>
          <p:sp>
            <p:nvSpPr>
              <p:cNvPr id="10" name="Rectangle 9"/>
              <p:cNvSpPr/>
              <p:nvPr/>
            </p:nvSpPr>
            <p:spPr>
              <a:xfrm>
                <a:off x="3028950"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latin typeface="Arial" panose="020B0604020202090204" pitchFamily="34" charset="0"/>
                    <a:cs typeface="Arial" panose="020B0604020202090204" pitchFamily="34" charset="0"/>
                  </a:rPr>
                  <a:t>Processor</a:t>
                </a:r>
              </a:p>
            </p:txBody>
          </p:sp>
          <p:sp>
            <p:nvSpPr>
              <p:cNvPr id="11" name="Rectangle 10"/>
              <p:cNvSpPr/>
              <p:nvPr/>
            </p:nvSpPr>
            <p:spPr>
              <a:xfrm>
                <a:off x="4418318"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I/O System</a:t>
                </a:r>
              </a:p>
            </p:txBody>
          </p:sp>
          <p:sp>
            <p:nvSpPr>
              <p:cNvPr id="12" name="Rectangle 11"/>
              <p:cNvSpPr/>
              <p:nvPr/>
            </p:nvSpPr>
            <p:spPr>
              <a:xfrm>
                <a:off x="5807685"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Network</a:t>
                </a:r>
              </a:p>
            </p:txBody>
          </p:sp>
        </p:grpSp>
        <p:sp>
          <p:nvSpPr>
            <p:cNvPr id="13" name="Rectangle 12"/>
            <p:cNvSpPr/>
            <p:nvPr/>
          </p:nvSpPr>
          <p:spPr>
            <a:xfrm>
              <a:off x="1196340" y="3863340"/>
              <a:ext cx="629412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 name="Group 17"/>
            <p:cNvGrpSpPr/>
            <p:nvPr/>
          </p:nvGrpSpPr>
          <p:grpSpPr>
            <a:xfrm>
              <a:off x="2539570" y="1997080"/>
              <a:ext cx="4831301" cy="1812920"/>
              <a:chOff x="2473099" y="1997080"/>
              <a:chExt cx="4831301" cy="1812920"/>
            </a:xfrm>
          </p:grpSpPr>
          <p:sp>
            <p:nvSpPr>
              <p:cNvPr id="17" name="Rectangle 16"/>
              <p:cNvSpPr/>
              <p:nvPr/>
            </p:nvSpPr>
            <p:spPr>
              <a:xfrm>
                <a:off x="2473099" y="1997080"/>
                <a:ext cx="3043781" cy="18129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Applications</a:t>
                </a: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p:txBody>
          </p:sp>
          <p:sp>
            <p:nvSpPr>
              <p:cNvPr id="16" name="Rectangle 15"/>
              <p:cNvSpPr/>
              <p:nvPr/>
            </p:nvSpPr>
            <p:spPr>
              <a:xfrm>
                <a:off x="3990351" y="2813156"/>
                <a:ext cx="3314049" cy="9968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Operation System</a:t>
                </a:r>
              </a:p>
              <a:p>
                <a:pPr algn="ctr"/>
                <a:endParaRPr lang="en-US" sz="1050" dirty="0">
                  <a:solidFill>
                    <a:schemeClr val="tx1"/>
                  </a:solidFill>
                </a:endParaRPr>
              </a:p>
            </p:txBody>
          </p:sp>
          <p:sp>
            <p:nvSpPr>
              <p:cNvPr id="14" name="Rectangle 13"/>
              <p:cNvSpPr/>
              <p:nvPr/>
            </p:nvSpPr>
            <p:spPr>
              <a:xfrm>
                <a:off x="2954032" y="3484965"/>
                <a:ext cx="1389368"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Compiler</a:t>
                </a:r>
              </a:p>
            </p:txBody>
          </p:sp>
        </p:grpSp>
        <p:sp>
          <p:nvSpPr>
            <p:cNvPr id="20" name="Rectangle 19"/>
            <p:cNvSpPr/>
            <p:nvPr/>
          </p:nvSpPr>
          <p:spPr>
            <a:xfrm>
              <a:off x="586322" y="3366160"/>
              <a:ext cx="13893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schemeClr val="accent1"/>
                  </a:solidFill>
                </a:rPr>
                <a:t>Instruction Set Architecture</a:t>
              </a:r>
            </a:p>
          </p:txBody>
        </p:sp>
      </p:grpSp>
      <p:sp>
        <p:nvSpPr>
          <p:cNvPr id="3" name="灯片编号占位符 2"/>
          <p:cNvSpPr>
            <a:spLocks noGrp="1"/>
          </p:cNvSpPr>
          <p:nvPr>
            <p:ph type="sldNum" sz="quarter" idx="10"/>
          </p:nvPr>
        </p:nvSpPr>
        <p:spPr/>
        <p:txBody>
          <a:bodyPr/>
          <a:lstStyle/>
          <a:p>
            <a:fld id="{D9B6BDF2-6896-4B98-8776-C18582F63BA5}" type="slidenum">
              <a:rPr lang="zh-TW" altLang="en-US" smtClean="0"/>
              <a:t>29</a:t>
            </a:fld>
            <a:endParaRPr lang="zh-TW" altLang="en-US"/>
          </a:p>
        </p:txBody>
      </p:sp>
      <p:sp>
        <p:nvSpPr>
          <p:cNvPr id="23" name="Rectangle 22">
            <a:extLst>
              <a:ext uri="{FF2B5EF4-FFF2-40B4-BE49-F238E27FC236}">
                <a16:creationId xmlns:a16="http://schemas.microsoft.com/office/drawing/2014/main" id="{7D912049-50E5-41EA-8ECE-36E1864513E1}"/>
              </a:ext>
            </a:extLst>
          </p:cNvPr>
          <p:cNvSpPr/>
          <p:nvPr/>
        </p:nvSpPr>
        <p:spPr>
          <a:xfrm>
            <a:off x="4946523" y="2187666"/>
            <a:ext cx="1583046" cy="1890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bg1"/>
                </a:solidFill>
              </a:rPr>
              <a:t>System Calls</a:t>
            </a:r>
          </a:p>
        </p:txBody>
      </p:sp>
      <p:cxnSp>
        <p:nvCxnSpPr>
          <p:cNvPr id="5" name="Straight Arrow Connector 4">
            <a:extLst>
              <a:ext uri="{FF2B5EF4-FFF2-40B4-BE49-F238E27FC236}">
                <a16:creationId xmlns:a16="http://schemas.microsoft.com/office/drawing/2014/main" id="{F0C1042B-887B-4BA2-B6AC-0129F30A5155}"/>
              </a:ext>
            </a:extLst>
          </p:cNvPr>
          <p:cNvCxnSpPr>
            <a:cxnSpLocks/>
          </p:cNvCxnSpPr>
          <p:nvPr/>
        </p:nvCxnSpPr>
        <p:spPr bwMode="auto">
          <a:xfrm flipH="1">
            <a:off x="6521127" y="1694406"/>
            <a:ext cx="1599616" cy="578462"/>
          </a:xfrm>
          <a:prstGeom prst="straightConnector1">
            <a:avLst/>
          </a:prstGeom>
          <a:noFill/>
          <a:ln w="38100" cap="flat" cmpd="sng" algn="ctr">
            <a:solidFill>
              <a:srgbClr val="FF0000"/>
            </a:solidFill>
            <a:prstDash val="solid"/>
            <a:round/>
            <a:headEnd type="none" w="med" len="med"/>
            <a:tailEnd type="triangle"/>
          </a:ln>
        </p:spPr>
      </p:cxnSp>
      <p:cxnSp>
        <p:nvCxnSpPr>
          <p:cNvPr id="24" name="Straight Arrow Connector 23">
            <a:extLst>
              <a:ext uri="{FF2B5EF4-FFF2-40B4-BE49-F238E27FC236}">
                <a16:creationId xmlns:a16="http://schemas.microsoft.com/office/drawing/2014/main" id="{2C53C0BF-0E70-4524-B49D-45B6EC7D76BB}"/>
              </a:ext>
            </a:extLst>
          </p:cNvPr>
          <p:cNvCxnSpPr>
            <a:cxnSpLocks/>
            <a:endCxn id="13" idx="3"/>
          </p:cNvCxnSpPr>
          <p:nvPr/>
        </p:nvCxnSpPr>
        <p:spPr bwMode="auto">
          <a:xfrm flipH="1">
            <a:off x="6619261" y="1719943"/>
            <a:ext cx="1501482" cy="767288"/>
          </a:xfrm>
          <a:prstGeom prst="straightConnector1">
            <a:avLst/>
          </a:prstGeom>
          <a:noFill/>
          <a:ln w="38100" cap="flat" cmpd="sng" algn="ctr">
            <a:solidFill>
              <a:srgbClr val="FF0000"/>
            </a:solidFill>
            <a:prstDash val="solid"/>
            <a:round/>
            <a:headEnd type="none" w="med" len="med"/>
            <a:tailEnd type="triangle"/>
          </a:ln>
        </p:spPr>
      </p:cxnSp>
      <p:sp>
        <p:nvSpPr>
          <p:cNvPr id="26" name="TextBox 25">
            <a:extLst>
              <a:ext uri="{FF2B5EF4-FFF2-40B4-BE49-F238E27FC236}">
                <a16:creationId xmlns:a16="http://schemas.microsoft.com/office/drawing/2014/main" id="{5A80D076-228E-4CD4-916C-7C0AD6679DDB}"/>
              </a:ext>
            </a:extLst>
          </p:cNvPr>
          <p:cNvSpPr txBox="1"/>
          <p:nvPr/>
        </p:nvSpPr>
        <p:spPr>
          <a:xfrm>
            <a:off x="8055429" y="1427762"/>
            <a:ext cx="679994" cy="461665"/>
          </a:xfrm>
          <a:prstGeom prst="rect">
            <a:avLst/>
          </a:prstGeom>
          <a:noFill/>
        </p:spPr>
        <p:txBody>
          <a:bodyPr wrap="none" rtlCol="0" anchor="ctr" anchorCtr="1">
            <a:spAutoFit/>
          </a:bodyPr>
          <a:lstStyle/>
          <a:p>
            <a:r>
              <a:rPr lang="en-US" sz="2400" dirty="0">
                <a:ea typeface="標楷體" pitchFamily="65" charset="-120"/>
                <a:cs typeface="Calibri" panose="020F07020304040A0204" pitchFamily="34" charset="0"/>
              </a:rPr>
              <a:t>ABI</a:t>
            </a:r>
          </a:p>
        </p:txBody>
      </p:sp>
    </p:spTree>
    <p:extLst>
      <p:ext uri="{BB962C8B-B14F-4D97-AF65-F5344CB8AC3E}">
        <p14:creationId xmlns:p14="http://schemas.microsoft.com/office/powerpoint/2010/main" val="188299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4"/>
          <p:cNvSpPr txBox="1">
            <a:spLocks noChangeArrowheads="1"/>
          </p:cNvSpPr>
          <p:nvPr/>
        </p:nvSpPr>
        <p:spPr bwMode="auto">
          <a:xfrm>
            <a:off x="2277667" y="1739985"/>
            <a:ext cx="2553028" cy="461665"/>
          </a:xfrm>
          <a:prstGeom prst="rect">
            <a:avLst/>
          </a:prstGeom>
          <a:noFill/>
          <a:ln w="17463">
            <a:solidFill>
              <a:schemeClr val="tx2"/>
            </a:solidFill>
            <a:miter lim="800000"/>
            <a:headEnd/>
            <a:tailEnd/>
          </a:ln>
        </p:spPr>
        <p:txBody>
          <a:bodyPr wrap="square">
            <a:spAutoFit/>
          </a:bodyPr>
          <a:lstStyle/>
          <a:p>
            <a:pPr algn="ctr" defTabSz="685800"/>
            <a:r>
              <a:rPr lang="en-US" sz="1200" b="1">
                <a:solidFill>
                  <a:srgbClr val="1F497D"/>
                </a:solidFill>
                <a:latin typeface="Calibri"/>
                <a:ea typeface="新細明體"/>
                <a:cs typeface="Calibri"/>
              </a:rPr>
              <a:t>Operating System</a:t>
            </a:r>
          </a:p>
          <a:p>
            <a:pPr algn="ctr" defTabSz="685800"/>
            <a:endParaRPr lang="en-US" sz="1200" b="1">
              <a:solidFill>
                <a:srgbClr val="1F497D"/>
              </a:solidFill>
              <a:latin typeface="Calibri"/>
              <a:ea typeface="新細明體"/>
              <a:cs typeface="Calibri"/>
            </a:endParaRPr>
          </a:p>
        </p:txBody>
      </p:sp>
      <p:sp>
        <p:nvSpPr>
          <p:cNvPr id="22531" name="Rectangle 2"/>
          <p:cNvSpPr>
            <a:spLocks noGrp="1" noChangeArrowheads="1"/>
          </p:cNvSpPr>
          <p:nvPr>
            <p:ph type="title"/>
          </p:nvPr>
        </p:nvSpPr>
        <p:spPr>
          <a:xfrm>
            <a:off x="1173706" y="78408"/>
            <a:ext cx="6210300" cy="400050"/>
          </a:xfrm>
        </p:spPr>
        <p:txBody>
          <a:bodyPr/>
          <a:lstStyle/>
          <a:p>
            <a:pPr algn="ctr"/>
            <a:r>
              <a:rPr lang="en-US" sz="3200" dirty="0">
                <a:latin typeface="Calibri"/>
                <a:cs typeface="Calibri"/>
              </a:rPr>
              <a:t>Layers of Abstractions</a:t>
            </a:r>
          </a:p>
        </p:txBody>
      </p:sp>
      <p:sp>
        <p:nvSpPr>
          <p:cNvPr id="22532" name="Text Box 37"/>
          <p:cNvSpPr txBox="1">
            <a:spLocks noChangeArrowheads="1"/>
          </p:cNvSpPr>
          <p:nvPr/>
        </p:nvSpPr>
        <p:spPr bwMode="auto">
          <a:xfrm>
            <a:off x="3420869" y="3923591"/>
            <a:ext cx="602281" cy="276999"/>
          </a:xfrm>
          <a:prstGeom prst="rect">
            <a:avLst/>
          </a:prstGeom>
          <a:noFill/>
          <a:ln w="17463">
            <a:noFill/>
            <a:miter lim="800000"/>
            <a:headEnd/>
            <a:tailEnd/>
          </a:ln>
        </p:spPr>
        <p:txBody>
          <a:bodyPr wrap="none">
            <a:spAutoFit/>
          </a:bodyPr>
          <a:lstStyle/>
          <a:p>
            <a:pPr defTabSz="685800"/>
            <a:r>
              <a:rPr lang="en-US" sz="1200" b="1" dirty="0">
                <a:solidFill>
                  <a:prstClr val="black"/>
                </a:solidFill>
                <a:latin typeface="Calibri"/>
                <a:ea typeface="新細明體"/>
                <a:cs typeface="Calibri"/>
              </a:rPr>
              <a:t>Silicon</a:t>
            </a:r>
          </a:p>
        </p:txBody>
      </p:sp>
      <p:pic>
        <p:nvPicPr>
          <p:cNvPr id="22533" name="Picture 38" descr="circuit"/>
          <p:cNvPicPr>
            <a:picLocks noChangeAspect="1" noChangeArrowheads="1"/>
          </p:cNvPicPr>
          <p:nvPr/>
        </p:nvPicPr>
        <p:blipFill>
          <a:blip r:embed="rId3" cstate="print"/>
          <a:srcRect/>
          <a:stretch>
            <a:fillRect/>
          </a:stretch>
        </p:blipFill>
        <p:spPr bwMode="auto">
          <a:xfrm>
            <a:off x="2786066" y="3923590"/>
            <a:ext cx="610790" cy="628650"/>
          </a:xfrm>
          <a:prstGeom prst="rect">
            <a:avLst/>
          </a:prstGeom>
          <a:noFill/>
          <a:ln w="9525">
            <a:noFill/>
            <a:miter lim="800000"/>
            <a:headEnd/>
            <a:tailEnd/>
          </a:ln>
        </p:spPr>
      </p:pic>
      <p:sp>
        <p:nvSpPr>
          <p:cNvPr id="22534" name="Text Box 39"/>
          <p:cNvSpPr txBox="1">
            <a:spLocks noChangeArrowheads="1"/>
          </p:cNvSpPr>
          <p:nvPr/>
        </p:nvSpPr>
        <p:spPr bwMode="auto">
          <a:xfrm>
            <a:off x="2146916" y="980397"/>
            <a:ext cx="1043171" cy="276999"/>
          </a:xfrm>
          <a:prstGeom prst="rect">
            <a:avLst/>
          </a:prstGeom>
          <a:noFill/>
          <a:ln w="17463">
            <a:noFill/>
            <a:miter lim="800000"/>
            <a:headEnd/>
            <a:tailEnd/>
          </a:ln>
        </p:spPr>
        <p:txBody>
          <a:bodyPr wrap="none">
            <a:spAutoFit/>
          </a:bodyPr>
          <a:lstStyle/>
          <a:p>
            <a:pPr defTabSz="685800"/>
            <a:r>
              <a:rPr lang="en-US" sz="1200" b="1" dirty="0">
                <a:solidFill>
                  <a:prstClr val="black"/>
                </a:solidFill>
                <a:latin typeface="Calibri"/>
                <a:ea typeface="新細明體"/>
                <a:cs typeface="Calibri"/>
              </a:rPr>
              <a:t>Programmers</a:t>
            </a:r>
          </a:p>
        </p:txBody>
      </p:sp>
      <p:pic>
        <p:nvPicPr>
          <p:cNvPr id="22535" name="Picture 40" descr="j0195812"/>
          <p:cNvPicPr>
            <a:picLocks noChangeAspect="1" noChangeArrowheads="1"/>
          </p:cNvPicPr>
          <p:nvPr/>
        </p:nvPicPr>
        <p:blipFill>
          <a:blip r:embed="rId4" cstate="print"/>
          <a:srcRect/>
          <a:stretch>
            <a:fillRect/>
          </a:stretch>
        </p:blipFill>
        <p:spPr bwMode="auto">
          <a:xfrm>
            <a:off x="3067648" y="806483"/>
            <a:ext cx="498872" cy="513160"/>
          </a:xfrm>
          <a:prstGeom prst="rect">
            <a:avLst/>
          </a:prstGeom>
          <a:noFill/>
          <a:ln w="9525">
            <a:noFill/>
            <a:miter lim="800000"/>
            <a:headEnd/>
            <a:tailEnd/>
          </a:ln>
        </p:spPr>
      </p:pic>
      <p:sp>
        <p:nvSpPr>
          <p:cNvPr id="22536" name="Rectangle 42" descr="Large checker board"/>
          <p:cNvSpPr>
            <a:spLocks noChangeArrowheads="1"/>
          </p:cNvSpPr>
          <p:nvPr/>
        </p:nvSpPr>
        <p:spPr bwMode="auto">
          <a:xfrm>
            <a:off x="1248967" y="2238856"/>
            <a:ext cx="4229100" cy="228600"/>
          </a:xfrm>
          <a:prstGeom prst="rect">
            <a:avLst/>
          </a:prstGeom>
          <a:pattFill prst="lgCheck">
            <a:fgClr>
              <a:srgbClr val="CCFF99"/>
            </a:fgClr>
            <a:bgClr>
              <a:schemeClr val="bg1"/>
            </a:bgClr>
          </a:pattFill>
          <a:ln w="17463">
            <a:solidFill>
              <a:srgbClr val="0000FF"/>
            </a:solidFill>
            <a:miter lim="800000"/>
            <a:headEnd/>
            <a:tailEnd/>
          </a:ln>
        </p:spPr>
        <p:txBody>
          <a:bodyPr wrap="none" anchor="ctr"/>
          <a:lstStyle/>
          <a:p>
            <a:pPr algn="ctr" defTabSz="685800"/>
            <a:r>
              <a:rPr lang="en-US" sz="1350" b="1">
                <a:solidFill>
                  <a:prstClr val="black"/>
                </a:solidFill>
                <a:latin typeface="Calibri"/>
                <a:ea typeface="新細明體"/>
                <a:cs typeface="Calibri"/>
              </a:rPr>
              <a:t>Instruction Set Architecture</a:t>
            </a:r>
          </a:p>
        </p:txBody>
      </p:sp>
      <p:sp>
        <p:nvSpPr>
          <p:cNvPr id="22537" name="Text Box 43"/>
          <p:cNvSpPr txBox="1">
            <a:spLocks noChangeArrowheads="1"/>
          </p:cNvSpPr>
          <p:nvPr/>
        </p:nvSpPr>
        <p:spPr bwMode="auto">
          <a:xfrm>
            <a:off x="1599718" y="1465576"/>
            <a:ext cx="3230977" cy="276999"/>
          </a:xfrm>
          <a:prstGeom prst="rect">
            <a:avLst/>
          </a:prstGeom>
          <a:noFill/>
          <a:ln w="17463">
            <a:solidFill>
              <a:schemeClr val="tx2"/>
            </a:solidFill>
            <a:miter lim="800000"/>
            <a:headEnd/>
            <a:tailEnd/>
          </a:ln>
        </p:spPr>
        <p:txBody>
          <a:bodyPr wrap="square">
            <a:spAutoFit/>
          </a:bodyPr>
          <a:lstStyle/>
          <a:p>
            <a:pPr algn="ctr" defTabSz="685800"/>
            <a:r>
              <a:rPr lang="en-US" sz="1200" b="1" dirty="0">
                <a:solidFill>
                  <a:srgbClr val="1F497D"/>
                </a:solidFill>
                <a:latin typeface="Calibri"/>
                <a:ea typeface="新細明體"/>
                <a:cs typeface="Calibri"/>
              </a:rPr>
              <a:t>Applications: AI, Security, DNN, Media, Big data</a:t>
            </a:r>
          </a:p>
        </p:txBody>
      </p:sp>
      <p:sp>
        <p:nvSpPr>
          <p:cNvPr id="22538" name="Text Box 45"/>
          <p:cNvSpPr txBox="1">
            <a:spLocks noChangeArrowheads="1"/>
          </p:cNvSpPr>
          <p:nvPr/>
        </p:nvSpPr>
        <p:spPr bwMode="auto">
          <a:xfrm>
            <a:off x="1140949" y="1757603"/>
            <a:ext cx="1107552" cy="461665"/>
          </a:xfrm>
          <a:prstGeom prst="rect">
            <a:avLst/>
          </a:prstGeom>
          <a:noFill/>
          <a:ln w="17463">
            <a:solidFill>
              <a:schemeClr val="tx2"/>
            </a:solidFill>
            <a:miter lim="800000"/>
            <a:headEnd/>
            <a:tailEnd/>
          </a:ln>
        </p:spPr>
        <p:txBody>
          <a:bodyPr wrap="square">
            <a:spAutoFit/>
          </a:bodyPr>
          <a:lstStyle/>
          <a:p>
            <a:pPr defTabSz="685800"/>
            <a:r>
              <a:rPr lang="en-US" sz="1200" b="1" dirty="0">
                <a:solidFill>
                  <a:srgbClr val="1F497D"/>
                </a:solidFill>
                <a:latin typeface="Calibri"/>
                <a:ea typeface="新細明體"/>
                <a:cs typeface="Calibri"/>
              </a:rPr>
              <a:t>Compilers</a:t>
            </a:r>
          </a:p>
          <a:p>
            <a:pPr algn="ctr" defTabSz="685800"/>
            <a:endParaRPr lang="en-US" sz="1200" b="1" dirty="0">
              <a:solidFill>
                <a:srgbClr val="1F497D"/>
              </a:solidFill>
              <a:latin typeface="Calibri"/>
              <a:ea typeface="新細明體"/>
              <a:cs typeface="Calibri"/>
            </a:endParaRPr>
          </a:p>
        </p:txBody>
      </p:sp>
      <p:sp>
        <p:nvSpPr>
          <p:cNvPr id="22539" name="Text Box 46"/>
          <p:cNvSpPr txBox="1">
            <a:spLocks noChangeArrowheads="1"/>
          </p:cNvSpPr>
          <p:nvPr/>
        </p:nvSpPr>
        <p:spPr bwMode="auto">
          <a:xfrm>
            <a:off x="3661659" y="1962632"/>
            <a:ext cx="790794" cy="276999"/>
          </a:xfrm>
          <a:prstGeom prst="rect">
            <a:avLst/>
          </a:prstGeom>
          <a:noFill/>
          <a:ln w="17463">
            <a:solidFill>
              <a:schemeClr val="tx2"/>
            </a:solidFill>
            <a:miter lim="800000"/>
            <a:headEnd/>
            <a:tailEnd/>
          </a:ln>
        </p:spPr>
        <p:txBody>
          <a:bodyPr wrap="none">
            <a:spAutoFit/>
          </a:bodyPr>
          <a:lstStyle/>
          <a:p>
            <a:pPr algn="ctr" defTabSz="685800"/>
            <a:r>
              <a:rPr lang="en-US" sz="1200" b="1">
                <a:solidFill>
                  <a:srgbClr val="1F497D"/>
                </a:solidFill>
                <a:latin typeface="Calibri"/>
                <a:ea typeface="新細明體"/>
                <a:cs typeface="Calibri"/>
              </a:rPr>
              <a:t>Firmware</a:t>
            </a:r>
          </a:p>
        </p:txBody>
      </p:sp>
      <p:sp>
        <p:nvSpPr>
          <p:cNvPr id="22540" name="Text Box 47"/>
          <p:cNvSpPr txBox="1">
            <a:spLocks noChangeArrowheads="1"/>
          </p:cNvSpPr>
          <p:nvPr/>
        </p:nvSpPr>
        <p:spPr bwMode="auto">
          <a:xfrm>
            <a:off x="2047878" y="2476982"/>
            <a:ext cx="1269206"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Processor</a:t>
            </a:r>
          </a:p>
        </p:txBody>
      </p:sp>
      <p:sp>
        <p:nvSpPr>
          <p:cNvPr id="22541" name="Text Box 48"/>
          <p:cNvSpPr txBox="1">
            <a:spLocks noChangeArrowheads="1"/>
          </p:cNvSpPr>
          <p:nvPr/>
        </p:nvSpPr>
        <p:spPr bwMode="auto">
          <a:xfrm>
            <a:off x="3319465" y="2475791"/>
            <a:ext cx="1472803"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I/O System</a:t>
            </a:r>
          </a:p>
        </p:txBody>
      </p:sp>
      <p:sp>
        <p:nvSpPr>
          <p:cNvPr id="22542" name="Text Box 49"/>
          <p:cNvSpPr txBox="1">
            <a:spLocks noChangeArrowheads="1"/>
          </p:cNvSpPr>
          <p:nvPr/>
        </p:nvSpPr>
        <p:spPr bwMode="auto">
          <a:xfrm>
            <a:off x="2506267" y="2743682"/>
            <a:ext cx="1828800"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Datapath &amp; Control</a:t>
            </a:r>
          </a:p>
        </p:txBody>
      </p:sp>
      <p:sp>
        <p:nvSpPr>
          <p:cNvPr id="22543" name="Text Box 51"/>
          <p:cNvSpPr txBox="1">
            <a:spLocks noChangeArrowheads="1"/>
          </p:cNvSpPr>
          <p:nvPr/>
        </p:nvSpPr>
        <p:spPr bwMode="auto">
          <a:xfrm>
            <a:off x="2677717" y="3017525"/>
            <a:ext cx="1485900"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Digital Design</a:t>
            </a:r>
          </a:p>
        </p:txBody>
      </p:sp>
      <p:sp>
        <p:nvSpPr>
          <p:cNvPr id="22544" name="Text Box 52"/>
          <p:cNvSpPr txBox="1">
            <a:spLocks noChangeArrowheads="1"/>
          </p:cNvSpPr>
          <p:nvPr/>
        </p:nvSpPr>
        <p:spPr bwMode="auto">
          <a:xfrm>
            <a:off x="2849167" y="3294941"/>
            <a:ext cx="1143000"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Circuit Design</a:t>
            </a:r>
          </a:p>
        </p:txBody>
      </p:sp>
      <p:sp>
        <p:nvSpPr>
          <p:cNvPr id="22545" name="Text Box 53"/>
          <p:cNvSpPr txBox="1">
            <a:spLocks noChangeArrowheads="1"/>
          </p:cNvSpPr>
          <p:nvPr/>
        </p:nvSpPr>
        <p:spPr bwMode="auto">
          <a:xfrm>
            <a:off x="2923186" y="3567594"/>
            <a:ext cx="1017586" cy="276999"/>
          </a:xfrm>
          <a:prstGeom prst="rect">
            <a:avLst/>
          </a:prstGeom>
          <a:noFill/>
          <a:ln w="17463">
            <a:solidFill>
              <a:schemeClr val="tx2"/>
            </a:solidFill>
            <a:miter lim="800000"/>
            <a:headEnd/>
            <a:tailEnd/>
          </a:ln>
        </p:spPr>
        <p:txBody>
          <a:bodyPr wrap="none">
            <a:spAutoFit/>
          </a:bodyPr>
          <a:lstStyle/>
          <a:p>
            <a:pPr algn="ctr" defTabSz="685800"/>
            <a:r>
              <a:rPr lang="en-US" sz="1200" b="1">
                <a:solidFill>
                  <a:srgbClr val="1F497D"/>
                </a:solidFill>
                <a:latin typeface="Calibri"/>
                <a:ea typeface="新細明體"/>
                <a:cs typeface="Calibri"/>
              </a:rPr>
              <a:t>Layout &amp; Fab</a:t>
            </a:r>
          </a:p>
        </p:txBody>
      </p:sp>
      <p:sp>
        <p:nvSpPr>
          <p:cNvPr id="22546" name="Text Box 54"/>
          <p:cNvSpPr txBox="1">
            <a:spLocks noChangeArrowheads="1"/>
          </p:cNvSpPr>
          <p:nvPr/>
        </p:nvSpPr>
        <p:spPr bwMode="auto">
          <a:xfrm>
            <a:off x="5755483" y="1540197"/>
            <a:ext cx="3537853" cy="1477328"/>
          </a:xfrm>
          <a:prstGeom prst="rect">
            <a:avLst/>
          </a:prstGeom>
          <a:noFill/>
          <a:ln w="17463">
            <a:noFill/>
            <a:miter lim="800000"/>
            <a:headEnd/>
            <a:tailEnd/>
          </a:ln>
        </p:spPr>
        <p:txBody>
          <a:bodyPr wrap="square">
            <a:spAutoFit/>
          </a:bodyPr>
          <a:lstStyle/>
          <a:p>
            <a:pPr defTabSz="685800">
              <a:spcBef>
                <a:spcPct val="50000"/>
              </a:spcBef>
            </a:pPr>
            <a:r>
              <a:rPr lang="en-US" b="1" dirty="0">
                <a:solidFill>
                  <a:srgbClr val="FF0000"/>
                </a:solidFill>
                <a:latin typeface="Calibri"/>
                <a:ea typeface="新細明體"/>
                <a:cs typeface="Calibri"/>
              </a:rPr>
              <a:t>Computer architecture:</a:t>
            </a:r>
            <a:r>
              <a:rPr lang="en-US" b="1" dirty="0">
                <a:solidFill>
                  <a:prstClr val="black"/>
                </a:solidFill>
                <a:latin typeface="Calibri"/>
                <a:ea typeface="新細明體"/>
                <a:cs typeface="Calibri"/>
              </a:rPr>
              <a:t> Cover many levels of abstractions including ISA, organization, and hardware implementation (</a:t>
            </a:r>
            <a:r>
              <a:rPr lang="en-US" b="1" dirty="0">
                <a:solidFill>
                  <a:srgbClr val="FF0000"/>
                </a:solidFill>
                <a:latin typeface="Calibri"/>
                <a:ea typeface="新細明體"/>
                <a:cs typeface="Calibri"/>
              </a:rPr>
              <a:t>Micro-architectures</a:t>
            </a:r>
            <a:r>
              <a:rPr lang="en-US" b="1" dirty="0">
                <a:solidFill>
                  <a:prstClr val="black"/>
                </a:solidFill>
                <a:latin typeface="Calibri"/>
                <a:ea typeface="新細明體"/>
                <a:cs typeface="Calibri"/>
              </a:rPr>
              <a:t>)</a:t>
            </a:r>
          </a:p>
        </p:txBody>
      </p:sp>
      <p:sp>
        <p:nvSpPr>
          <p:cNvPr id="3" name="Rectangle 2">
            <a:extLst>
              <a:ext uri="{FF2B5EF4-FFF2-40B4-BE49-F238E27FC236}">
                <a16:creationId xmlns:a16="http://schemas.microsoft.com/office/drawing/2014/main" id="{30668C22-DB0E-6F4D-9BB3-40D0557641C6}"/>
              </a:ext>
            </a:extLst>
          </p:cNvPr>
          <p:cNvSpPr/>
          <p:nvPr/>
        </p:nvSpPr>
        <p:spPr bwMode="auto">
          <a:xfrm>
            <a:off x="971552" y="2234295"/>
            <a:ext cx="4710645" cy="981647"/>
          </a:xfrm>
          <a:prstGeom prst="rect">
            <a:avLst/>
          </a:prstGeom>
          <a:solidFill>
            <a:srgbClr val="00B0F0">
              <a:alpha val="23922"/>
            </a:srgbClr>
          </a:solidFill>
          <a:ln w="17463" cap="flat" cmpd="sng" algn="ctr">
            <a:solidFill>
              <a:schemeClr val="tx1"/>
            </a:solidFill>
            <a:prstDash val="dash"/>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20000"/>
              </a:spcBef>
              <a:spcAft>
                <a:spcPct val="0"/>
              </a:spcAft>
            </a:pPr>
            <a:endParaRPr kumimoji="1" lang="en-US" sz="1500">
              <a:solidFill>
                <a:srgbClr val="C0504D"/>
              </a:solidFill>
              <a:latin typeface="Comic Sans MS" charset="0"/>
              <a:ea typeface="新細明體"/>
            </a:endParaRPr>
          </a:p>
        </p:txBody>
      </p:sp>
      <p:sp>
        <p:nvSpPr>
          <p:cNvPr id="20" name="Text Box 39">
            <a:extLst>
              <a:ext uri="{FF2B5EF4-FFF2-40B4-BE49-F238E27FC236}">
                <a16:creationId xmlns:a16="http://schemas.microsoft.com/office/drawing/2014/main" id="{F7629332-0C63-A34C-A74C-9A1D6B1CE06D}"/>
              </a:ext>
            </a:extLst>
          </p:cNvPr>
          <p:cNvSpPr txBox="1">
            <a:spLocks noChangeArrowheads="1"/>
          </p:cNvSpPr>
          <p:nvPr/>
        </p:nvSpPr>
        <p:spPr bwMode="auto">
          <a:xfrm>
            <a:off x="971552" y="1110271"/>
            <a:ext cx="1194430" cy="276999"/>
          </a:xfrm>
          <a:prstGeom prst="rect">
            <a:avLst/>
          </a:prstGeom>
          <a:noFill/>
          <a:ln w="17463">
            <a:noFill/>
            <a:miter lim="800000"/>
            <a:headEnd/>
            <a:tailEnd/>
          </a:ln>
        </p:spPr>
        <p:txBody>
          <a:bodyPr wrap="none">
            <a:spAutoFit/>
          </a:bodyPr>
          <a:lstStyle/>
          <a:p>
            <a:pPr defTabSz="685800"/>
            <a:r>
              <a:rPr lang="en-US" sz="1200" b="1" dirty="0">
                <a:solidFill>
                  <a:srgbClr val="C00000"/>
                </a:solidFill>
                <a:latin typeface="Calibri"/>
                <a:ea typeface="新細明體"/>
                <a:cs typeface="Calibri"/>
              </a:rPr>
              <a:t>Software Layers</a:t>
            </a:r>
          </a:p>
        </p:txBody>
      </p:sp>
      <p:sp>
        <p:nvSpPr>
          <p:cNvPr id="22" name="Text Box 39">
            <a:extLst>
              <a:ext uri="{FF2B5EF4-FFF2-40B4-BE49-F238E27FC236}">
                <a16:creationId xmlns:a16="http://schemas.microsoft.com/office/drawing/2014/main" id="{666EA57F-6B8A-B64C-82FC-6CDFC4AB472E}"/>
              </a:ext>
            </a:extLst>
          </p:cNvPr>
          <p:cNvSpPr txBox="1">
            <a:spLocks noChangeArrowheads="1"/>
          </p:cNvSpPr>
          <p:nvPr/>
        </p:nvSpPr>
        <p:spPr bwMode="auto">
          <a:xfrm>
            <a:off x="1001427" y="3576554"/>
            <a:ext cx="1247073" cy="276999"/>
          </a:xfrm>
          <a:prstGeom prst="rect">
            <a:avLst/>
          </a:prstGeom>
          <a:noFill/>
          <a:ln w="17463">
            <a:noFill/>
            <a:miter lim="800000"/>
            <a:headEnd/>
            <a:tailEnd/>
          </a:ln>
        </p:spPr>
        <p:txBody>
          <a:bodyPr wrap="none">
            <a:spAutoFit/>
          </a:bodyPr>
          <a:lstStyle/>
          <a:p>
            <a:pPr defTabSz="685800"/>
            <a:r>
              <a:rPr lang="en-US" sz="1200" b="1" dirty="0">
                <a:solidFill>
                  <a:srgbClr val="C00000"/>
                </a:solidFill>
                <a:latin typeface="Calibri"/>
                <a:ea typeface="新細明體"/>
                <a:cs typeface="Calibri"/>
              </a:rPr>
              <a:t>Hardware Layers</a:t>
            </a:r>
          </a:p>
        </p:txBody>
      </p:sp>
    </p:spTree>
    <p:extLst>
      <p:ext uri="{BB962C8B-B14F-4D97-AF65-F5344CB8AC3E}">
        <p14:creationId xmlns:p14="http://schemas.microsoft.com/office/powerpoint/2010/main" val="20875399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108349"/>
            <a:ext cx="7720650" cy="519113"/>
          </a:xfrm>
        </p:spPr>
        <p:txBody>
          <a:bodyPr/>
          <a:lstStyle/>
          <a:p>
            <a:r>
              <a:rPr lang="en-US" altLang="ja-JP" sz="3200" dirty="0"/>
              <a:t>How do the Pieces Fit Together?</a:t>
            </a:r>
            <a:endParaRPr lang="en-US" sz="3200" dirty="0"/>
          </a:p>
        </p:txBody>
      </p:sp>
      <p:sp>
        <p:nvSpPr>
          <p:cNvPr id="22" name="Content Placeholder 21"/>
          <p:cNvSpPr>
            <a:spLocks noGrp="1"/>
          </p:cNvSpPr>
          <p:nvPr>
            <p:ph idx="1"/>
          </p:nvPr>
        </p:nvSpPr>
        <p:spPr>
          <a:xfrm>
            <a:off x="1614488" y="3609753"/>
            <a:ext cx="5915025" cy="1054966"/>
          </a:xfrm>
        </p:spPr>
        <p:txBody>
          <a:bodyPr>
            <a:normAutofit/>
          </a:bodyPr>
          <a:lstStyle/>
          <a:p>
            <a:r>
              <a:rPr lang="en-US" sz="1500" dirty="0"/>
              <a:t>Coordination of many levels of abstraction</a:t>
            </a:r>
          </a:p>
          <a:p>
            <a:r>
              <a:rPr lang="en-US" sz="1500" dirty="0"/>
              <a:t>Under a rapidly changing set of forces</a:t>
            </a:r>
          </a:p>
          <a:p>
            <a:r>
              <a:rPr lang="en-US" sz="1500" dirty="0"/>
              <a:t>Design, measurement, and evaluation</a:t>
            </a:r>
          </a:p>
        </p:txBody>
      </p:sp>
      <p:grpSp>
        <p:nvGrpSpPr>
          <p:cNvPr id="21" name="Group 20"/>
          <p:cNvGrpSpPr/>
          <p:nvPr/>
        </p:nvGrpSpPr>
        <p:grpSpPr>
          <a:xfrm>
            <a:off x="1982948" y="1083845"/>
            <a:ext cx="5178104" cy="2337419"/>
            <a:chOff x="586322" y="1997080"/>
            <a:chExt cx="6904138" cy="3116559"/>
          </a:xfrm>
        </p:grpSpPr>
        <p:grpSp>
          <p:nvGrpSpPr>
            <p:cNvPr id="19" name="Group 18"/>
            <p:cNvGrpSpPr/>
            <p:nvPr/>
          </p:nvGrpSpPr>
          <p:grpSpPr>
            <a:xfrm>
              <a:off x="1564665" y="4107003"/>
              <a:ext cx="5557470" cy="1006636"/>
              <a:chOff x="1639583" y="4107003"/>
              <a:chExt cx="5557470" cy="1006636"/>
            </a:xfrm>
          </p:grpSpPr>
          <p:sp>
            <p:nvSpPr>
              <p:cNvPr id="6" name="Rectangle 5"/>
              <p:cNvSpPr/>
              <p:nvPr/>
            </p:nvSpPr>
            <p:spPr>
              <a:xfrm>
                <a:off x="2840124" y="4861639"/>
                <a:ext cx="1800027"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Circuit Design</a:t>
                </a:r>
              </a:p>
            </p:txBody>
          </p:sp>
          <p:sp>
            <p:nvSpPr>
              <p:cNvPr id="7" name="Rectangle 6"/>
              <p:cNvSpPr/>
              <p:nvPr/>
            </p:nvSpPr>
            <p:spPr>
              <a:xfrm>
                <a:off x="2840124" y="4610321"/>
                <a:ext cx="1800027"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Digital Design</a:t>
                </a:r>
              </a:p>
            </p:txBody>
          </p:sp>
          <p:sp>
            <p:nvSpPr>
              <p:cNvPr id="8" name="Rectangle 7"/>
              <p:cNvSpPr/>
              <p:nvPr/>
            </p:nvSpPr>
            <p:spPr>
              <a:xfrm>
                <a:off x="2840124" y="4358321"/>
                <a:ext cx="1800027"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err="1">
                    <a:solidFill>
                      <a:schemeClr val="accent2">
                        <a:lumMod val="75000"/>
                      </a:schemeClr>
                    </a:solidFill>
                    <a:latin typeface="Arial Bold" panose="020B0604020202090204" charset="0"/>
                    <a:cs typeface="Arial Bold" panose="020B0604020202090204" charset="0"/>
                  </a:rPr>
                  <a:t>Datapath</a:t>
                </a:r>
                <a:r>
                  <a:rPr lang="en-US" sz="1050" b="1" dirty="0">
                    <a:solidFill>
                      <a:schemeClr val="accent2">
                        <a:lumMod val="75000"/>
                      </a:schemeClr>
                    </a:solidFill>
                    <a:latin typeface="Arial Bold" panose="020B0604020202090204" charset="0"/>
                    <a:cs typeface="Arial Bold" panose="020B0604020202090204" charset="0"/>
                  </a:rPr>
                  <a:t> &amp; Control</a:t>
                </a:r>
              </a:p>
            </p:txBody>
          </p:sp>
          <p:sp>
            <p:nvSpPr>
              <p:cNvPr id="9" name="Rectangle 8"/>
              <p:cNvSpPr/>
              <p:nvPr/>
            </p:nvSpPr>
            <p:spPr>
              <a:xfrm>
                <a:off x="1639583"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schemeClr val="accent2">
                        <a:lumMod val="75000"/>
                      </a:schemeClr>
                    </a:solidFill>
                    <a:latin typeface="Arial Bold" panose="020B0604020202090204" charset="0"/>
                    <a:cs typeface="Arial Bold" panose="020B0604020202090204" charset="0"/>
                  </a:rPr>
                  <a:t>Memory System</a:t>
                </a:r>
              </a:p>
            </p:txBody>
          </p:sp>
          <p:sp>
            <p:nvSpPr>
              <p:cNvPr id="10" name="Rectangle 9"/>
              <p:cNvSpPr/>
              <p:nvPr/>
            </p:nvSpPr>
            <p:spPr>
              <a:xfrm>
                <a:off x="3028950"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schemeClr val="accent2">
                        <a:lumMod val="75000"/>
                      </a:schemeClr>
                    </a:solidFill>
                    <a:latin typeface="Arial Bold" panose="020B0604020202090204" charset="0"/>
                    <a:cs typeface="Arial Bold" panose="020B0604020202090204" charset="0"/>
                  </a:rPr>
                  <a:t>Processor</a:t>
                </a:r>
              </a:p>
            </p:txBody>
          </p:sp>
          <p:sp>
            <p:nvSpPr>
              <p:cNvPr id="11" name="Rectangle 10"/>
              <p:cNvSpPr/>
              <p:nvPr/>
            </p:nvSpPr>
            <p:spPr>
              <a:xfrm>
                <a:off x="4418318"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srgbClr val="973632"/>
                    </a:solidFill>
                    <a:latin typeface="Arial Bold" panose="020B0604020202090204" charset="0"/>
                    <a:cs typeface="Arial Bold" panose="020B0604020202090204" charset="0"/>
                  </a:rPr>
                  <a:t>I/O System</a:t>
                </a:r>
              </a:p>
            </p:txBody>
          </p:sp>
          <p:sp>
            <p:nvSpPr>
              <p:cNvPr id="12" name="Rectangle 11"/>
              <p:cNvSpPr/>
              <p:nvPr/>
            </p:nvSpPr>
            <p:spPr>
              <a:xfrm>
                <a:off x="5807685" y="4107003"/>
                <a:ext cx="1389368"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Network</a:t>
                </a:r>
              </a:p>
            </p:txBody>
          </p:sp>
        </p:grpSp>
        <p:sp>
          <p:nvSpPr>
            <p:cNvPr id="13" name="Rectangle 12"/>
            <p:cNvSpPr/>
            <p:nvPr/>
          </p:nvSpPr>
          <p:spPr>
            <a:xfrm>
              <a:off x="1196340" y="3863340"/>
              <a:ext cx="629412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 name="Group 17"/>
            <p:cNvGrpSpPr/>
            <p:nvPr/>
          </p:nvGrpSpPr>
          <p:grpSpPr>
            <a:xfrm>
              <a:off x="2539570" y="1997080"/>
              <a:ext cx="3607661" cy="1812920"/>
              <a:chOff x="2473099" y="1997080"/>
              <a:chExt cx="3607661" cy="1812920"/>
            </a:xfrm>
          </p:grpSpPr>
          <p:sp>
            <p:nvSpPr>
              <p:cNvPr id="17" name="Rectangle 16"/>
              <p:cNvSpPr/>
              <p:nvPr/>
            </p:nvSpPr>
            <p:spPr>
              <a:xfrm>
                <a:off x="2473099" y="1997080"/>
                <a:ext cx="3043781" cy="18129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Applications</a:t>
                </a: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a:p>
                <a:pPr algn="ctr"/>
                <a:endParaRPr lang="en-US" sz="1050" dirty="0">
                  <a:solidFill>
                    <a:schemeClr val="tx1"/>
                  </a:solidFill>
                </a:endParaRPr>
              </a:p>
            </p:txBody>
          </p:sp>
          <p:sp>
            <p:nvSpPr>
              <p:cNvPr id="16" name="Rectangle 15"/>
              <p:cNvSpPr/>
              <p:nvPr/>
            </p:nvSpPr>
            <p:spPr>
              <a:xfrm>
                <a:off x="3990351" y="2813156"/>
                <a:ext cx="2090409" cy="9968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Operation System</a:t>
                </a:r>
              </a:p>
              <a:p>
                <a:pPr algn="ctr"/>
                <a:endParaRPr lang="en-US" sz="1050" dirty="0">
                  <a:solidFill>
                    <a:schemeClr val="tx1"/>
                  </a:solidFill>
                </a:endParaRPr>
              </a:p>
            </p:txBody>
          </p:sp>
          <p:sp>
            <p:nvSpPr>
              <p:cNvPr id="14" name="Rectangle 13"/>
              <p:cNvSpPr/>
              <p:nvPr/>
            </p:nvSpPr>
            <p:spPr>
              <a:xfrm>
                <a:off x="2954032" y="3484965"/>
                <a:ext cx="1389368" cy="25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Compiler</a:t>
                </a:r>
              </a:p>
            </p:txBody>
          </p:sp>
        </p:grpSp>
        <p:sp>
          <p:nvSpPr>
            <p:cNvPr id="20" name="Rectangle 19"/>
            <p:cNvSpPr/>
            <p:nvPr/>
          </p:nvSpPr>
          <p:spPr>
            <a:xfrm>
              <a:off x="586322" y="3366160"/>
              <a:ext cx="1389368"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schemeClr val="accent1"/>
                  </a:solidFill>
                </a:rPr>
                <a:t>Instruction Set Architecture</a:t>
              </a:r>
            </a:p>
          </p:txBody>
        </p:sp>
      </p:grpSp>
      <p:sp>
        <p:nvSpPr>
          <p:cNvPr id="3" name="灯片编号占位符 2"/>
          <p:cNvSpPr>
            <a:spLocks noGrp="1"/>
          </p:cNvSpPr>
          <p:nvPr>
            <p:ph type="sldNum" sz="quarter" idx="10"/>
          </p:nvPr>
        </p:nvSpPr>
        <p:spPr/>
        <p:txBody>
          <a:bodyPr/>
          <a:lstStyle/>
          <a:p>
            <a:fld id="{D9B6BDF2-6896-4B98-8776-C18582F63BA5}" type="slidenum">
              <a:rPr lang="zh-TW" altLang="en-US" smtClean="0"/>
              <a:t>30</a:t>
            </a:fld>
            <a:endParaRPr lang="zh-TW" altLang="en-US"/>
          </a:p>
        </p:txBody>
      </p:sp>
      <p:sp>
        <p:nvSpPr>
          <p:cNvPr id="4" name="文本框 3"/>
          <p:cNvSpPr txBox="1"/>
          <p:nvPr/>
        </p:nvSpPr>
        <p:spPr>
          <a:xfrm>
            <a:off x="1462034" y="2606459"/>
            <a:ext cx="1184940" cy="369332"/>
          </a:xfrm>
          <a:prstGeom prst="rect">
            <a:avLst/>
          </a:prstGeom>
          <a:noFill/>
        </p:spPr>
        <p:txBody>
          <a:bodyPr wrap="none" rtlCol="0" anchor="ctr" anchorCtr="1">
            <a:spAutoFit/>
          </a:bodyPr>
          <a:lstStyle/>
          <a:p>
            <a:r>
              <a:rPr lang="en-US" altLang="zh-CN" dirty="0">
                <a:solidFill>
                  <a:schemeClr val="accent2">
                    <a:lumMod val="75000"/>
                  </a:schemeClr>
                </a:solidFill>
                <a:ea typeface="標楷體" pitchFamily="65" charset="-120"/>
                <a:cs typeface="Calibri" panose="020F07020304040A0204" pitchFamily="34" charset="0"/>
              </a:rPr>
              <a:t>CSC3050</a:t>
            </a:r>
          </a:p>
        </p:txBody>
      </p:sp>
      <p:sp>
        <p:nvSpPr>
          <p:cNvPr id="23" name="文本框 3">
            <a:extLst>
              <a:ext uri="{FF2B5EF4-FFF2-40B4-BE49-F238E27FC236}">
                <a16:creationId xmlns:a16="http://schemas.microsoft.com/office/drawing/2014/main" id="{B90382C9-D842-478C-AED5-541ED02ED245}"/>
              </a:ext>
            </a:extLst>
          </p:cNvPr>
          <p:cNvSpPr txBox="1"/>
          <p:nvPr/>
        </p:nvSpPr>
        <p:spPr>
          <a:xfrm>
            <a:off x="6097427" y="1615831"/>
            <a:ext cx="1071127" cy="338554"/>
          </a:xfrm>
          <a:prstGeom prst="rect">
            <a:avLst/>
          </a:prstGeom>
          <a:noFill/>
        </p:spPr>
        <p:txBody>
          <a:bodyPr wrap="none" rtlCol="0" anchor="ctr" anchorCtr="1">
            <a:spAutoFit/>
          </a:bodyPr>
          <a:lstStyle/>
          <a:p>
            <a:r>
              <a:rPr lang="en-US" altLang="zh-CN" sz="1600" dirty="0">
                <a:solidFill>
                  <a:schemeClr val="accent2">
                    <a:lumMod val="75000"/>
                  </a:schemeClr>
                </a:solidFill>
                <a:ea typeface="標楷體" pitchFamily="65" charset="-120"/>
                <a:cs typeface="Calibri" panose="020F07020304040A0204" pitchFamily="34" charset="0"/>
              </a:rPr>
              <a:t>CSC3150</a:t>
            </a:r>
          </a:p>
        </p:txBody>
      </p:sp>
      <p:sp>
        <p:nvSpPr>
          <p:cNvPr id="24" name="文本框 3">
            <a:extLst>
              <a:ext uri="{FF2B5EF4-FFF2-40B4-BE49-F238E27FC236}">
                <a16:creationId xmlns:a16="http://schemas.microsoft.com/office/drawing/2014/main" id="{95722EAE-5288-47DE-8BBE-843BB1F53BBA}"/>
              </a:ext>
            </a:extLst>
          </p:cNvPr>
          <p:cNvSpPr txBox="1"/>
          <p:nvPr/>
        </p:nvSpPr>
        <p:spPr>
          <a:xfrm>
            <a:off x="3258470" y="1892598"/>
            <a:ext cx="1071127" cy="338554"/>
          </a:xfrm>
          <a:prstGeom prst="rect">
            <a:avLst/>
          </a:prstGeom>
          <a:noFill/>
        </p:spPr>
        <p:txBody>
          <a:bodyPr wrap="none" rtlCol="0" anchor="ctr" anchorCtr="1">
            <a:spAutoFit/>
          </a:bodyPr>
          <a:lstStyle/>
          <a:p>
            <a:r>
              <a:rPr lang="en-US" altLang="zh-CN" sz="1600" dirty="0">
                <a:solidFill>
                  <a:schemeClr val="accent2">
                    <a:lumMod val="75000"/>
                  </a:schemeClr>
                </a:solidFill>
                <a:ea typeface="標楷體" pitchFamily="65" charset="-120"/>
                <a:cs typeface="Calibri" panose="020F07020304040A0204" pitchFamily="34" charset="0"/>
              </a:rPr>
              <a:t>CSC4180</a:t>
            </a:r>
          </a:p>
        </p:txBody>
      </p:sp>
      <p:sp>
        <p:nvSpPr>
          <p:cNvPr id="25" name="Rectangle 24">
            <a:extLst>
              <a:ext uri="{FF2B5EF4-FFF2-40B4-BE49-F238E27FC236}">
                <a16:creationId xmlns:a16="http://schemas.microsoft.com/office/drawing/2014/main" id="{5FCF2E9E-3ECA-4491-8C7E-D81CF274ADF9}"/>
              </a:ext>
            </a:extLst>
          </p:cNvPr>
          <p:cNvSpPr/>
          <p:nvPr/>
        </p:nvSpPr>
        <p:spPr>
          <a:xfrm>
            <a:off x="5128749" y="2237545"/>
            <a:ext cx="1042026" cy="189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tx1"/>
                </a:solidFill>
              </a:rPr>
              <a:t>System Calls</a:t>
            </a:r>
          </a:p>
        </p:txBody>
      </p:sp>
      <p:sp>
        <p:nvSpPr>
          <p:cNvPr id="26" name="文本框 3">
            <a:extLst>
              <a:ext uri="{FF2B5EF4-FFF2-40B4-BE49-F238E27FC236}">
                <a16:creationId xmlns:a16="http://schemas.microsoft.com/office/drawing/2014/main" id="{37F3B631-7375-4C7E-A069-90B28DFF6D16}"/>
              </a:ext>
            </a:extLst>
          </p:cNvPr>
          <p:cNvSpPr txBox="1"/>
          <p:nvPr/>
        </p:nvSpPr>
        <p:spPr>
          <a:xfrm>
            <a:off x="5281275" y="3009227"/>
            <a:ext cx="872355" cy="307777"/>
          </a:xfrm>
          <a:prstGeom prst="rect">
            <a:avLst/>
          </a:prstGeom>
          <a:noFill/>
        </p:spPr>
        <p:txBody>
          <a:bodyPr wrap="none" rtlCol="0" anchor="ctr" anchorCtr="1">
            <a:spAutoFit/>
          </a:bodyPr>
          <a:lstStyle/>
          <a:p>
            <a:r>
              <a:rPr lang="en-US" altLang="zh-CN" sz="1400" dirty="0">
                <a:solidFill>
                  <a:schemeClr val="accent2">
                    <a:lumMod val="75000"/>
                  </a:schemeClr>
                </a:solidFill>
                <a:ea typeface="標楷體" pitchFamily="65" charset="-120"/>
                <a:cs typeface="Calibri" panose="020F07020304040A0204" pitchFamily="34" charset="0"/>
              </a:rPr>
              <a:t>EIE2050</a:t>
            </a:r>
          </a:p>
        </p:txBody>
      </p:sp>
      <p:sp>
        <p:nvSpPr>
          <p:cNvPr id="27" name="文本框 3">
            <a:extLst>
              <a:ext uri="{FF2B5EF4-FFF2-40B4-BE49-F238E27FC236}">
                <a16:creationId xmlns:a16="http://schemas.microsoft.com/office/drawing/2014/main" id="{882C5950-310C-47E8-BBFF-935932F5A133}"/>
              </a:ext>
            </a:extLst>
          </p:cNvPr>
          <p:cNvSpPr txBox="1"/>
          <p:nvPr/>
        </p:nvSpPr>
        <p:spPr>
          <a:xfrm>
            <a:off x="6933756" y="2599295"/>
            <a:ext cx="952505" cy="307777"/>
          </a:xfrm>
          <a:prstGeom prst="rect">
            <a:avLst/>
          </a:prstGeom>
          <a:noFill/>
        </p:spPr>
        <p:txBody>
          <a:bodyPr wrap="none" rtlCol="0" anchor="ctr" anchorCtr="1">
            <a:spAutoFit/>
          </a:bodyPr>
          <a:lstStyle/>
          <a:p>
            <a:r>
              <a:rPr lang="en-US" altLang="zh-CN" sz="1400" dirty="0">
                <a:solidFill>
                  <a:schemeClr val="accent2">
                    <a:lumMod val="75000"/>
                  </a:schemeClr>
                </a:solidFill>
                <a:ea typeface="標楷體" pitchFamily="65" charset="-120"/>
                <a:cs typeface="Calibri" panose="020F07020304040A0204" pitchFamily="34" charset="0"/>
              </a:rPr>
              <a:t>ECE4016</a:t>
            </a:r>
          </a:p>
        </p:txBody>
      </p:sp>
      <p:sp>
        <p:nvSpPr>
          <p:cNvPr id="5" name="Oval 4">
            <a:extLst>
              <a:ext uri="{FF2B5EF4-FFF2-40B4-BE49-F238E27FC236}">
                <a16:creationId xmlns:a16="http://schemas.microsoft.com/office/drawing/2014/main" id="{32AB3854-89F4-4BDA-90AC-FCDD0163F125}"/>
              </a:ext>
            </a:extLst>
          </p:cNvPr>
          <p:cNvSpPr/>
          <p:nvPr/>
        </p:nvSpPr>
        <p:spPr bwMode="auto">
          <a:xfrm>
            <a:off x="2629890" y="2466553"/>
            <a:ext cx="3221713" cy="593954"/>
          </a:xfrm>
          <a:prstGeom prst="ellipse">
            <a:avLst/>
          </a:prstGeom>
          <a:noFill/>
          <a:ln w="38100"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cxnSp>
        <p:nvCxnSpPr>
          <p:cNvPr id="28" name="Straight Arrow Connector 27">
            <a:extLst>
              <a:ext uri="{FF2B5EF4-FFF2-40B4-BE49-F238E27FC236}">
                <a16:creationId xmlns:a16="http://schemas.microsoft.com/office/drawing/2014/main" id="{F6FE013E-1026-4B3F-8419-6611D1CB648D}"/>
              </a:ext>
            </a:extLst>
          </p:cNvPr>
          <p:cNvCxnSpPr/>
          <p:nvPr/>
        </p:nvCxnSpPr>
        <p:spPr bwMode="auto">
          <a:xfrm>
            <a:off x="3808584" y="2110655"/>
            <a:ext cx="204616" cy="189000"/>
          </a:xfrm>
          <a:prstGeom prst="straightConnector1">
            <a:avLst/>
          </a:prstGeom>
          <a:noFill/>
          <a:ln w="15875" cap="flat" cmpd="sng" algn="ctr">
            <a:solidFill>
              <a:srgbClr val="FF0000"/>
            </a:solidFill>
            <a:prstDash val="solid"/>
            <a:round/>
            <a:headEnd type="none" w="med" len="med"/>
            <a:tailEnd type="stealth" w="lg" len="lg"/>
          </a:ln>
        </p:spPr>
      </p:cxnSp>
      <p:cxnSp>
        <p:nvCxnSpPr>
          <p:cNvPr id="29" name="Straight Arrow Connector 28">
            <a:extLst>
              <a:ext uri="{FF2B5EF4-FFF2-40B4-BE49-F238E27FC236}">
                <a16:creationId xmlns:a16="http://schemas.microsoft.com/office/drawing/2014/main" id="{801F5A52-4BC5-4493-B4AE-A40D0B82CE76}"/>
              </a:ext>
            </a:extLst>
          </p:cNvPr>
          <p:cNvCxnSpPr>
            <a:cxnSpLocks/>
          </p:cNvCxnSpPr>
          <p:nvPr/>
        </p:nvCxnSpPr>
        <p:spPr bwMode="auto">
          <a:xfrm flipH="1">
            <a:off x="5920134" y="1892598"/>
            <a:ext cx="383210" cy="138711"/>
          </a:xfrm>
          <a:prstGeom prst="straightConnector1">
            <a:avLst/>
          </a:prstGeom>
          <a:noFill/>
          <a:ln w="15875" cap="flat" cmpd="sng" algn="ctr">
            <a:solidFill>
              <a:srgbClr val="FF0000"/>
            </a:solidFill>
            <a:prstDash val="solid"/>
            <a:round/>
            <a:headEnd type="none" w="med" len="med"/>
            <a:tailEnd type="stealth" w="lg" len="lg"/>
          </a:ln>
        </p:spPr>
      </p:cxnSp>
      <p:cxnSp>
        <p:nvCxnSpPr>
          <p:cNvPr id="34" name="Straight Arrow Connector 33">
            <a:extLst>
              <a:ext uri="{FF2B5EF4-FFF2-40B4-BE49-F238E27FC236}">
                <a16:creationId xmlns:a16="http://schemas.microsoft.com/office/drawing/2014/main" id="{01948E1E-A091-4F37-99A1-41209A47CC5D}"/>
              </a:ext>
            </a:extLst>
          </p:cNvPr>
          <p:cNvCxnSpPr>
            <a:cxnSpLocks/>
          </p:cNvCxnSpPr>
          <p:nvPr/>
        </p:nvCxnSpPr>
        <p:spPr bwMode="auto">
          <a:xfrm flipH="1">
            <a:off x="6632990" y="2826888"/>
            <a:ext cx="425754" cy="0"/>
          </a:xfrm>
          <a:prstGeom prst="straightConnector1">
            <a:avLst/>
          </a:prstGeom>
          <a:noFill/>
          <a:ln w="15875" cap="flat" cmpd="sng" algn="ctr">
            <a:solidFill>
              <a:srgbClr val="FF0000"/>
            </a:solidFill>
            <a:prstDash val="solid"/>
            <a:round/>
            <a:headEnd type="none" w="med" len="med"/>
            <a:tailEnd type="stealth" w="lg" len="lg"/>
          </a:ln>
        </p:spPr>
      </p:cxnSp>
      <p:cxnSp>
        <p:nvCxnSpPr>
          <p:cNvPr id="36" name="Straight Arrow Connector 35">
            <a:extLst>
              <a:ext uri="{FF2B5EF4-FFF2-40B4-BE49-F238E27FC236}">
                <a16:creationId xmlns:a16="http://schemas.microsoft.com/office/drawing/2014/main" id="{5DCA25B9-58E5-45F7-B718-047578D21E51}"/>
              </a:ext>
            </a:extLst>
          </p:cNvPr>
          <p:cNvCxnSpPr>
            <a:cxnSpLocks/>
          </p:cNvCxnSpPr>
          <p:nvPr/>
        </p:nvCxnSpPr>
        <p:spPr bwMode="auto">
          <a:xfrm flipH="1">
            <a:off x="4706473" y="3141931"/>
            <a:ext cx="663253" cy="39081"/>
          </a:xfrm>
          <a:prstGeom prst="straightConnector1">
            <a:avLst/>
          </a:prstGeom>
          <a:noFill/>
          <a:ln w="15875" cap="flat" cmpd="sng" algn="ctr">
            <a:solidFill>
              <a:srgbClr val="FF0000"/>
            </a:solidFill>
            <a:prstDash val="solid"/>
            <a:round/>
            <a:headEnd type="none" w="med" len="med"/>
            <a:tailEnd type="stealth" w="lg" len="lg"/>
          </a:ln>
        </p:spPr>
      </p:cxnSp>
    </p:spTree>
    <p:extLst>
      <p:ext uri="{BB962C8B-B14F-4D97-AF65-F5344CB8AC3E}">
        <p14:creationId xmlns:p14="http://schemas.microsoft.com/office/powerpoint/2010/main" val="325586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80" y="108349"/>
            <a:ext cx="7629210" cy="519113"/>
          </a:xfrm>
        </p:spPr>
        <p:txBody>
          <a:bodyPr/>
          <a:lstStyle/>
          <a:p>
            <a:r>
              <a:rPr lang="en-US" sz="3200" dirty="0"/>
              <a:t>Data Path and Control</a:t>
            </a:r>
          </a:p>
        </p:txBody>
      </p:sp>
      <p:sp>
        <p:nvSpPr>
          <p:cNvPr id="3" name="Content Placeholder 2"/>
          <p:cNvSpPr>
            <a:spLocks noGrp="1"/>
          </p:cNvSpPr>
          <p:nvPr>
            <p:ph idx="1"/>
          </p:nvPr>
        </p:nvSpPr>
        <p:spPr>
          <a:xfrm>
            <a:off x="169333" y="844153"/>
            <a:ext cx="8974667" cy="3406114"/>
          </a:xfrm>
        </p:spPr>
        <p:txBody>
          <a:bodyPr/>
          <a:lstStyle/>
          <a:p>
            <a:r>
              <a:rPr lang="en-US" sz="2400" b="1" dirty="0">
                <a:solidFill>
                  <a:schemeClr val="accent1"/>
                </a:solidFill>
              </a:rPr>
              <a:t>Control </a:t>
            </a:r>
            <a:r>
              <a:rPr lang="en-US" sz="2400" dirty="0"/>
              <a:t>responsible for</a:t>
            </a:r>
          </a:p>
          <a:p>
            <a:pPr lvl="1"/>
            <a:r>
              <a:rPr lang="en-US" sz="1800" dirty="0"/>
              <a:t>Instruction fetch and decode</a:t>
            </a:r>
          </a:p>
          <a:p>
            <a:pPr lvl="1"/>
            <a:r>
              <a:rPr lang="en-US" sz="1800" dirty="0"/>
              <a:t>Issue signals that control the way information flows between </a:t>
            </a:r>
            <a:r>
              <a:rPr lang="en-US" sz="1800" dirty="0" err="1"/>
              <a:t>datapath</a:t>
            </a:r>
            <a:r>
              <a:rPr lang="en-US" sz="1800" dirty="0"/>
              <a:t> components</a:t>
            </a:r>
          </a:p>
          <a:p>
            <a:pPr lvl="1"/>
            <a:r>
              <a:rPr lang="en-US" sz="1800" dirty="0"/>
              <a:t>Control what operations the </a:t>
            </a:r>
            <a:r>
              <a:rPr lang="en-US" sz="1800" dirty="0" err="1"/>
              <a:t>datapath’s</a:t>
            </a:r>
            <a:r>
              <a:rPr lang="en-US" sz="1800" dirty="0"/>
              <a:t> functional units perform</a:t>
            </a:r>
          </a:p>
          <a:p>
            <a:r>
              <a:rPr lang="en-US" sz="2400" b="1" dirty="0">
                <a:solidFill>
                  <a:schemeClr val="accent1"/>
                </a:solidFill>
              </a:rPr>
              <a:t>Datapath </a:t>
            </a:r>
            <a:r>
              <a:rPr lang="en-US" sz="2400" dirty="0"/>
              <a:t>responsib</a:t>
            </a:r>
            <a:r>
              <a:rPr lang="en-US" dirty="0"/>
              <a:t>le for </a:t>
            </a:r>
            <a:endParaRPr lang="en-US" sz="2400" dirty="0"/>
          </a:p>
          <a:p>
            <a:pPr lvl="1"/>
            <a:r>
              <a:rPr lang="en-US" sz="1800" dirty="0"/>
              <a:t>Execute instructions – functional units (e.g., adder) and storage locations (e.g., register)</a:t>
            </a:r>
          </a:p>
          <a:p>
            <a:pPr lvl="1"/>
            <a:r>
              <a:rPr lang="en-US" sz="1800" dirty="0"/>
              <a:t>Interconnect the functional units so that the instructions can be executed as required</a:t>
            </a:r>
          </a:p>
          <a:p>
            <a:pPr lvl="1"/>
            <a:r>
              <a:rPr lang="en-US" sz="1800" dirty="0"/>
              <a:t>Load data from and store data to memory</a:t>
            </a:r>
            <a:endParaRPr lang="en-US" sz="2000" dirty="0"/>
          </a:p>
          <a:p>
            <a:pPr lvl="1"/>
            <a:endParaRPr lang="en-US" sz="1600" dirty="0"/>
          </a:p>
        </p:txBody>
      </p:sp>
      <p:sp>
        <p:nvSpPr>
          <p:cNvPr id="4" name="灯片编号占位符 3"/>
          <p:cNvSpPr>
            <a:spLocks noGrp="1"/>
          </p:cNvSpPr>
          <p:nvPr>
            <p:ph type="sldNum" sz="quarter" idx="10"/>
          </p:nvPr>
        </p:nvSpPr>
        <p:spPr/>
        <p:txBody>
          <a:bodyPr/>
          <a:lstStyle/>
          <a:p>
            <a:fld id="{D9B6BDF2-6896-4B98-8776-C18582F63BA5}" type="slidenum">
              <a:rPr lang="zh-TW" altLang="en-US" smtClean="0"/>
              <a:t>31</a:t>
            </a:fld>
            <a:endParaRPr lang="zh-TW" altLang="en-US"/>
          </a:p>
        </p:txBody>
      </p:sp>
    </p:spTree>
    <p:extLst>
      <p:ext uri="{BB962C8B-B14F-4D97-AF65-F5344CB8AC3E}">
        <p14:creationId xmlns:p14="http://schemas.microsoft.com/office/powerpoint/2010/main" val="4237869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80" y="108349"/>
            <a:ext cx="7629210" cy="519113"/>
          </a:xfrm>
        </p:spPr>
        <p:txBody>
          <a:bodyPr/>
          <a:lstStyle/>
          <a:p>
            <a:r>
              <a:rPr lang="en-US" sz="3200" dirty="0"/>
              <a:t>Data Path and Control</a:t>
            </a:r>
          </a:p>
        </p:txBody>
      </p:sp>
      <p:sp>
        <p:nvSpPr>
          <p:cNvPr id="3" name="Content Placeholder 2"/>
          <p:cNvSpPr>
            <a:spLocks noGrp="1"/>
          </p:cNvSpPr>
          <p:nvPr>
            <p:ph idx="1"/>
          </p:nvPr>
        </p:nvSpPr>
        <p:spPr>
          <a:xfrm>
            <a:off x="169333" y="844153"/>
            <a:ext cx="8974667" cy="3406114"/>
          </a:xfrm>
        </p:spPr>
        <p:txBody>
          <a:bodyPr/>
          <a:lstStyle/>
          <a:p>
            <a:r>
              <a:rPr lang="en-US" sz="2400" b="1" dirty="0">
                <a:solidFill>
                  <a:schemeClr val="accent1"/>
                </a:solidFill>
              </a:rPr>
              <a:t>Control </a:t>
            </a:r>
            <a:r>
              <a:rPr lang="en-US" sz="2400" dirty="0"/>
              <a:t>responsible for</a:t>
            </a:r>
          </a:p>
          <a:p>
            <a:pPr lvl="1"/>
            <a:r>
              <a:rPr lang="en-US" sz="1800" dirty="0"/>
              <a:t>Instruction fetch and decode</a:t>
            </a:r>
          </a:p>
          <a:p>
            <a:pPr lvl="1"/>
            <a:r>
              <a:rPr lang="en-US" sz="1800" dirty="0"/>
              <a:t>Issue signals that control the way information flows between </a:t>
            </a:r>
            <a:r>
              <a:rPr lang="en-US" sz="1800" dirty="0" err="1"/>
              <a:t>datapath</a:t>
            </a:r>
            <a:r>
              <a:rPr lang="en-US" sz="1800" dirty="0"/>
              <a:t> components</a:t>
            </a:r>
          </a:p>
          <a:p>
            <a:pPr lvl="1"/>
            <a:r>
              <a:rPr lang="en-US" sz="1800" dirty="0"/>
              <a:t>Control what operations the </a:t>
            </a:r>
            <a:r>
              <a:rPr lang="en-US" sz="1800" dirty="0" err="1"/>
              <a:t>datapath’s</a:t>
            </a:r>
            <a:r>
              <a:rPr lang="en-US" sz="1800" dirty="0"/>
              <a:t> functional units perform</a:t>
            </a:r>
          </a:p>
          <a:p>
            <a:r>
              <a:rPr lang="en-US" sz="2400" b="1" dirty="0">
                <a:solidFill>
                  <a:schemeClr val="accent1"/>
                </a:solidFill>
              </a:rPr>
              <a:t>Datapath </a:t>
            </a:r>
            <a:r>
              <a:rPr lang="en-US" sz="2400" dirty="0"/>
              <a:t>responsib</a:t>
            </a:r>
            <a:r>
              <a:rPr lang="en-US" dirty="0"/>
              <a:t>le for </a:t>
            </a:r>
            <a:endParaRPr lang="en-US" sz="2400" dirty="0"/>
          </a:p>
          <a:p>
            <a:pPr lvl="1"/>
            <a:r>
              <a:rPr lang="en-US" sz="1800" dirty="0"/>
              <a:t>Execute instructions – functional units (e.g., adder) and storage locations (e.g., register)</a:t>
            </a:r>
          </a:p>
          <a:p>
            <a:pPr lvl="1"/>
            <a:r>
              <a:rPr lang="en-US" sz="1800" dirty="0"/>
              <a:t>Interconnect the functional units so that the instructions can be executed as required</a:t>
            </a:r>
          </a:p>
          <a:p>
            <a:pPr lvl="1"/>
            <a:r>
              <a:rPr lang="en-US" sz="1800" dirty="0"/>
              <a:t>Load data from and store data to memory</a:t>
            </a:r>
            <a:endParaRPr lang="en-US" sz="2000" dirty="0"/>
          </a:p>
          <a:p>
            <a:pPr lvl="1"/>
            <a:endParaRPr lang="en-US" sz="1600" dirty="0"/>
          </a:p>
        </p:txBody>
      </p:sp>
      <p:sp>
        <p:nvSpPr>
          <p:cNvPr id="4" name="灯片编号占位符 3"/>
          <p:cNvSpPr>
            <a:spLocks noGrp="1"/>
          </p:cNvSpPr>
          <p:nvPr>
            <p:ph type="sldNum" sz="quarter" idx="10"/>
          </p:nvPr>
        </p:nvSpPr>
        <p:spPr/>
        <p:txBody>
          <a:bodyPr/>
          <a:lstStyle/>
          <a:p>
            <a:fld id="{D9B6BDF2-6896-4B98-8776-C18582F63BA5}" type="slidenum">
              <a:rPr lang="zh-TW" altLang="en-US" smtClean="0"/>
              <a:t>32</a:t>
            </a:fld>
            <a:endParaRPr lang="zh-TW" altLang="en-US"/>
          </a:p>
        </p:txBody>
      </p:sp>
      <p:pic>
        <p:nvPicPr>
          <p:cNvPr id="5" name="Picture 4">
            <a:extLst>
              <a:ext uri="{FF2B5EF4-FFF2-40B4-BE49-F238E27FC236}">
                <a16:creationId xmlns:a16="http://schemas.microsoft.com/office/drawing/2014/main" id="{8158A596-AAFD-4AFE-8D3F-577928613CA7}"/>
              </a:ext>
            </a:extLst>
          </p:cNvPr>
          <p:cNvPicPr>
            <a:picLocks noChangeAspect="1"/>
          </p:cNvPicPr>
          <p:nvPr/>
        </p:nvPicPr>
        <p:blipFill>
          <a:blip r:embed="rId2"/>
          <a:stretch>
            <a:fillRect/>
          </a:stretch>
        </p:blipFill>
        <p:spPr>
          <a:xfrm>
            <a:off x="1803401" y="762000"/>
            <a:ext cx="5545666" cy="3810000"/>
          </a:xfrm>
          <a:prstGeom prst="rect">
            <a:avLst/>
          </a:prstGeom>
        </p:spPr>
      </p:pic>
    </p:spTree>
    <p:extLst>
      <p:ext uri="{BB962C8B-B14F-4D97-AF65-F5344CB8AC3E}">
        <p14:creationId xmlns:p14="http://schemas.microsoft.com/office/powerpoint/2010/main" val="1575224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108349"/>
            <a:ext cx="7669850" cy="519113"/>
          </a:xfrm>
        </p:spPr>
        <p:txBody>
          <a:bodyPr/>
          <a:lstStyle/>
          <a:p>
            <a:r>
              <a:rPr lang="en-US" sz="3200" dirty="0"/>
              <a:t>Code and Data Input to Device</a:t>
            </a:r>
          </a:p>
        </p:txBody>
      </p:sp>
      <p:grpSp>
        <p:nvGrpSpPr>
          <p:cNvPr id="15" name="Group 14"/>
          <p:cNvGrpSpPr/>
          <p:nvPr/>
        </p:nvGrpSpPr>
        <p:grpSpPr>
          <a:xfrm>
            <a:off x="1358045" y="2161169"/>
            <a:ext cx="4688631" cy="2299322"/>
            <a:chOff x="714565" y="2230848"/>
            <a:chExt cx="6251508" cy="3065762"/>
          </a:xfrm>
        </p:grpSpPr>
        <p:sp>
          <p:nvSpPr>
            <p:cNvPr id="6" name="Rectangle 5"/>
            <p:cNvSpPr/>
            <p:nvPr/>
          </p:nvSpPr>
          <p:spPr>
            <a:xfrm>
              <a:off x="3028950" y="2501600"/>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Memory</a:t>
              </a:r>
            </a:p>
          </p:txBody>
        </p:sp>
        <p:sp>
          <p:nvSpPr>
            <p:cNvPr id="7" name="Rectangle 6"/>
            <p:cNvSpPr/>
            <p:nvPr/>
          </p:nvSpPr>
          <p:spPr>
            <a:xfrm>
              <a:off x="1017431" y="2501600"/>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Processor</a:t>
              </a:r>
            </a:p>
          </p:txBody>
        </p:sp>
        <p:sp>
          <p:nvSpPr>
            <p:cNvPr id="8" name="Rectangle 7"/>
            <p:cNvSpPr/>
            <p:nvPr/>
          </p:nvSpPr>
          <p:spPr>
            <a:xfrm>
              <a:off x="5040469" y="2501600"/>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Devices</a:t>
              </a:r>
            </a:p>
          </p:txBody>
        </p:sp>
        <p:sp>
          <p:nvSpPr>
            <p:cNvPr id="9" name="Rectangle 8"/>
            <p:cNvSpPr/>
            <p:nvPr/>
          </p:nvSpPr>
          <p:spPr>
            <a:xfrm>
              <a:off x="5327009" y="2946218"/>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a:solidFill>
                    <a:schemeClr val="tx1"/>
                  </a:solidFill>
                </a:rPr>
                <a:t>Network</a:t>
              </a:r>
              <a:endParaRPr lang="en-US" sz="1350" dirty="0">
                <a:solidFill>
                  <a:schemeClr val="tx1"/>
                </a:solidFill>
              </a:endParaRPr>
            </a:p>
          </p:txBody>
        </p:sp>
        <p:sp>
          <p:nvSpPr>
            <p:cNvPr id="10" name="Rectangle 9"/>
            <p:cNvSpPr/>
            <p:nvPr/>
          </p:nvSpPr>
          <p:spPr>
            <a:xfrm>
              <a:off x="5327009" y="3611464"/>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Input</a:t>
              </a:r>
            </a:p>
          </p:txBody>
        </p:sp>
        <p:sp>
          <p:nvSpPr>
            <p:cNvPr id="11" name="Rectangle 10"/>
            <p:cNvSpPr/>
            <p:nvPr/>
          </p:nvSpPr>
          <p:spPr>
            <a:xfrm>
              <a:off x="5327009" y="4276710"/>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Output</a:t>
              </a:r>
            </a:p>
          </p:txBody>
        </p:sp>
        <p:sp>
          <p:nvSpPr>
            <p:cNvPr id="12" name="Rectangle 11"/>
            <p:cNvSpPr/>
            <p:nvPr/>
          </p:nvSpPr>
          <p:spPr>
            <a:xfrm>
              <a:off x="1241570" y="3228515"/>
              <a:ext cx="1188904"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b="1" dirty="0">
                  <a:solidFill>
                    <a:schemeClr val="accent1"/>
                  </a:solidFill>
                </a:rPr>
                <a:t>Control</a:t>
              </a:r>
            </a:p>
          </p:txBody>
        </p:sp>
        <p:sp>
          <p:nvSpPr>
            <p:cNvPr id="13" name="Rectangle 12"/>
            <p:cNvSpPr/>
            <p:nvPr/>
          </p:nvSpPr>
          <p:spPr>
            <a:xfrm>
              <a:off x="1241570" y="4009103"/>
              <a:ext cx="1188904"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b="1" dirty="0" err="1">
                  <a:solidFill>
                    <a:schemeClr val="accent1"/>
                  </a:solidFill>
                </a:rPr>
                <a:t>Datapath</a:t>
              </a:r>
              <a:endParaRPr lang="en-US" sz="1350" b="1" dirty="0">
                <a:solidFill>
                  <a:schemeClr val="accent1"/>
                </a:solidFill>
              </a:endParaRPr>
            </a:p>
          </p:txBody>
        </p:sp>
        <p:sp>
          <p:nvSpPr>
            <p:cNvPr id="14" name="Rectangle 13"/>
            <p:cNvSpPr/>
            <p:nvPr/>
          </p:nvSpPr>
          <p:spPr>
            <a:xfrm>
              <a:off x="714565" y="2230848"/>
              <a:ext cx="6251508" cy="306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50" dirty="0">
                <a:solidFill>
                  <a:schemeClr val="tx1"/>
                </a:solidFill>
              </a:endParaRPr>
            </a:p>
          </p:txBody>
        </p:sp>
      </p:grpSp>
      <p:sp>
        <p:nvSpPr>
          <p:cNvPr id="16" name="TextBox 15"/>
          <p:cNvSpPr txBox="1"/>
          <p:nvPr/>
        </p:nvSpPr>
        <p:spPr>
          <a:xfrm>
            <a:off x="5410495" y="935967"/>
            <a:ext cx="2405380" cy="984250"/>
          </a:xfrm>
          <a:prstGeom prst="rect">
            <a:avLst/>
          </a:prstGeom>
          <a:noFill/>
          <a:ln>
            <a:solidFill>
              <a:schemeClr val="tx1"/>
            </a:solidFill>
            <a:prstDash val="dash"/>
          </a:ln>
        </p:spPr>
        <p:txBody>
          <a:bodyPr wrap="none" rtlCol="0">
            <a:spAutoFit/>
          </a:bodyPr>
          <a:lstStyle/>
          <a:p>
            <a:pPr algn="ctr"/>
            <a:r>
              <a:rPr lang="en-US" sz="825" b="1" dirty="0">
                <a:latin typeface="Courier New Bold" panose="02070309020205020404" charset="0"/>
                <a:cs typeface="Courier New Bold" panose="02070309020205020404" charset="0"/>
              </a:rPr>
              <a:t>000000 00000 00101 0001000010000000</a:t>
            </a:r>
          </a:p>
          <a:p>
            <a:pPr algn="ctr"/>
            <a:r>
              <a:rPr lang="en-US" sz="825" b="1" dirty="0">
                <a:latin typeface="Courier New Bold" panose="02070309020205020404" charset="0"/>
                <a:cs typeface="Courier New Bold" panose="02070309020205020404" charset="0"/>
              </a:rPr>
              <a:t>000000 00100 00010 0001000000100000</a:t>
            </a:r>
          </a:p>
          <a:p>
            <a:pPr algn="ctr"/>
            <a:r>
              <a:rPr lang="en-US" sz="825" b="1" dirty="0">
                <a:latin typeface="Courier New Bold" panose="02070309020205020404" charset="0"/>
                <a:cs typeface="Courier New Bold" panose="02070309020205020404" charset="0"/>
              </a:rPr>
              <a:t>100011 00010 01111 0000000000000000</a:t>
            </a:r>
          </a:p>
          <a:p>
            <a:pPr algn="ctr"/>
            <a:r>
              <a:rPr lang="en-US" sz="825" b="1" dirty="0">
                <a:latin typeface="Courier New Bold" panose="02070309020205020404" charset="0"/>
                <a:cs typeface="Courier New Bold" panose="02070309020205020404" charset="0"/>
              </a:rPr>
              <a:t>100011 00010 10000 0000000000000100</a:t>
            </a:r>
          </a:p>
          <a:p>
            <a:pPr algn="ctr"/>
            <a:r>
              <a:rPr lang="en-US" sz="825" b="1" dirty="0">
                <a:latin typeface="Courier New Bold" panose="02070309020205020404" charset="0"/>
                <a:cs typeface="Courier New Bold" panose="02070309020205020404" charset="0"/>
              </a:rPr>
              <a:t>101011 00010 10000 0000000000000000</a:t>
            </a:r>
          </a:p>
          <a:p>
            <a:pPr algn="ctr"/>
            <a:r>
              <a:rPr lang="en-US" sz="825" b="1" dirty="0">
                <a:latin typeface="Courier New Bold" panose="02070309020205020404" charset="0"/>
                <a:cs typeface="Courier New Bold" panose="02070309020205020404" charset="0"/>
              </a:rPr>
              <a:t>101011 00010 01111 0000000000000100</a:t>
            </a:r>
          </a:p>
          <a:p>
            <a:pPr algn="ctr"/>
            <a:r>
              <a:rPr lang="en-US" sz="825" b="1" dirty="0">
                <a:latin typeface="Courier New Bold" panose="02070309020205020404" charset="0"/>
                <a:cs typeface="Courier New Bold" panose="02070309020205020404" charset="0"/>
              </a:rPr>
              <a:t>000000 11111 00000 0000000000001000</a:t>
            </a:r>
          </a:p>
        </p:txBody>
      </p:sp>
      <p:sp>
        <p:nvSpPr>
          <p:cNvPr id="17" name="TextBox 16"/>
          <p:cNvSpPr txBox="1"/>
          <p:nvPr/>
        </p:nvSpPr>
        <p:spPr>
          <a:xfrm>
            <a:off x="4310888" y="1017504"/>
            <a:ext cx="1040670" cy="300082"/>
          </a:xfrm>
          <a:prstGeom prst="rect">
            <a:avLst/>
          </a:prstGeom>
          <a:noFill/>
        </p:spPr>
        <p:txBody>
          <a:bodyPr wrap="none" rtlCol="0">
            <a:spAutoFit/>
          </a:bodyPr>
          <a:lstStyle/>
          <a:p>
            <a:r>
              <a:rPr lang="en-US" sz="1350" dirty="0"/>
              <a:t>Executable</a:t>
            </a:r>
          </a:p>
        </p:txBody>
      </p:sp>
      <p:sp>
        <p:nvSpPr>
          <p:cNvPr id="19" name="Arc 18"/>
          <p:cNvSpPr/>
          <p:nvPr/>
        </p:nvSpPr>
        <p:spPr>
          <a:xfrm>
            <a:off x="4473255" y="541090"/>
            <a:ext cx="2405380" cy="2769740"/>
          </a:xfrm>
          <a:prstGeom prst="arc">
            <a:avLst>
              <a:gd name="adj1" fmla="val 28648"/>
              <a:gd name="adj2" fmla="val 5450448"/>
            </a:avLst>
          </a:prstGeom>
          <a:ln w="38100">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 name="灯片编号占位符 2"/>
          <p:cNvSpPr>
            <a:spLocks noGrp="1"/>
          </p:cNvSpPr>
          <p:nvPr>
            <p:ph type="sldNum" sz="quarter" idx="10"/>
          </p:nvPr>
        </p:nvSpPr>
        <p:spPr/>
        <p:txBody>
          <a:bodyPr/>
          <a:lstStyle/>
          <a:p>
            <a:fld id="{D9B6BDF2-6896-4B98-8776-C18582F63BA5}" type="slidenum">
              <a:rPr lang="zh-TW" altLang="en-US" smtClean="0"/>
              <a:t>33</a:t>
            </a:fld>
            <a:endParaRPr lang="zh-TW" altLang="en-US"/>
          </a:p>
        </p:txBody>
      </p:sp>
      <p:sp>
        <p:nvSpPr>
          <p:cNvPr id="18" name="TextBox 17">
            <a:extLst>
              <a:ext uri="{FF2B5EF4-FFF2-40B4-BE49-F238E27FC236}">
                <a16:creationId xmlns:a16="http://schemas.microsoft.com/office/drawing/2014/main" id="{0C86DB49-8E45-4AA6-BD6D-DE6D36B21213}"/>
              </a:ext>
            </a:extLst>
          </p:cNvPr>
          <p:cNvSpPr txBox="1"/>
          <p:nvPr/>
        </p:nvSpPr>
        <p:spPr>
          <a:xfrm>
            <a:off x="7778303" y="2456750"/>
            <a:ext cx="1336984" cy="854080"/>
          </a:xfrm>
          <a:prstGeom prst="rect">
            <a:avLst/>
          </a:prstGeom>
          <a:noFill/>
          <a:ln>
            <a:solidFill>
              <a:schemeClr val="tx1"/>
            </a:solidFill>
            <a:prstDash val="dash"/>
          </a:ln>
        </p:spPr>
        <p:txBody>
          <a:bodyPr wrap="square" rtlCol="0">
            <a:spAutoFit/>
          </a:bodyPr>
          <a:lstStyle/>
          <a:p>
            <a:r>
              <a:rPr lang="en-US" sz="825" b="1" dirty="0">
                <a:latin typeface="Courier New Bold" panose="02070309020205020404" charset="0"/>
                <a:cs typeface="Courier New Bold" panose="02070309020205020404" charset="0"/>
              </a:rPr>
              <a:t>001000 00000 00101</a:t>
            </a:r>
          </a:p>
          <a:p>
            <a:r>
              <a:rPr lang="en-US" sz="825" b="1" dirty="0">
                <a:latin typeface="Courier New Bold" panose="02070309020205020404" charset="0"/>
                <a:cs typeface="Courier New Bold" panose="02070309020205020404" charset="0"/>
              </a:rPr>
              <a:t>000100 00100 00010 </a:t>
            </a:r>
          </a:p>
          <a:p>
            <a:r>
              <a:rPr lang="en-US" sz="825" b="1" dirty="0">
                <a:latin typeface="Courier New Bold" panose="02070309020205020404" charset="0"/>
                <a:cs typeface="Courier New Bold" panose="02070309020205020404" charset="0"/>
              </a:rPr>
              <a:t>100011 00010 01111</a:t>
            </a:r>
          </a:p>
          <a:p>
            <a:r>
              <a:rPr lang="en-US" sz="825" b="1" dirty="0">
                <a:latin typeface="Courier New Bold" panose="02070309020205020404" charset="0"/>
                <a:cs typeface="Courier New Bold" panose="02070309020205020404" charset="0"/>
              </a:rPr>
              <a:t>100011 00010 10000 </a:t>
            </a:r>
          </a:p>
          <a:p>
            <a:r>
              <a:rPr lang="en-US" sz="825" b="1" dirty="0">
                <a:latin typeface="Courier New Bold" panose="02070309020205020404" charset="0"/>
                <a:cs typeface="Courier New Bold" panose="02070309020205020404" charset="0"/>
              </a:rPr>
              <a:t>101011 00010 01111</a:t>
            </a:r>
          </a:p>
          <a:p>
            <a:r>
              <a:rPr lang="en-US" sz="825" b="1" dirty="0">
                <a:latin typeface="Courier New Bold" panose="02070309020205020404" charset="0"/>
                <a:cs typeface="Courier New Bold" panose="02070309020205020404" charset="0"/>
              </a:rPr>
              <a:t>000000 11111 00000</a:t>
            </a:r>
          </a:p>
        </p:txBody>
      </p:sp>
      <p:sp>
        <p:nvSpPr>
          <p:cNvPr id="20" name="TextBox 19">
            <a:extLst>
              <a:ext uri="{FF2B5EF4-FFF2-40B4-BE49-F238E27FC236}">
                <a16:creationId xmlns:a16="http://schemas.microsoft.com/office/drawing/2014/main" id="{C03792CF-A01F-4BF3-BCE2-309EB0C27E4A}"/>
              </a:ext>
            </a:extLst>
          </p:cNvPr>
          <p:cNvSpPr txBox="1"/>
          <p:nvPr/>
        </p:nvSpPr>
        <p:spPr>
          <a:xfrm>
            <a:off x="7936078" y="2156100"/>
            <a:ext cx="550151" cy="300082"/>
          </a:xfrm>
          <a:prstGeom prst="rect">
            <a:avLst/>
          </a:prstGeom>
          <a:noFill/>
        </p:spPr>
        <p:txBody>
          <a:bodyPr wrap="none" rtlCol="0">
            <a:spAutoFit/>
          </a:bodyPr>
          <a:lstStyle/>
          <a:p>
            <a:r>
              <a:rPr lang="en-US" sz="1350" dirty="0"/>
              <a:t>Data</a:t>
            </a:r>
          </a:p>
        </p:txBody>
      </p:sp>
      <p:cxnSp>
        <p:nvCxnSpPr>
          <p:cNvPr id="5" name="Straight Arrow Connector 4">
            <a:extLst>
              <a:ext uri="{FF2B5EF4-FFF2-40B4-BE49-F238E27FC236}">
                <a16:creationId xmlns:a16="http://schemas.microsoft.com/office/drawing/2014/main" id="{641305D0-7BF0-4BA5-9469-A93C60A55C05}"/>
              </a:ext>
            </a:extLst>
          </p:cNvPr>
          <p:cNvCxnSpPr>
            <a:cxnSpLocks/>
            <a:stCxn id="18" idx="1"/>
          </p:cNvCxnSpPr>
          <p:nvPr/>
        </p:nvCxnSpPr>
        <p:spPr bwMode="auto">
          <a:xfrm flipH="1">
            <a:off x="5669281" y="2883790"/>
            <a:ext cx="2109022" cy="619068"/>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662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360" y="108349"/>
            <a:ext cx="7700330" cy="519113"/>
          </a:xfrm>
        </p:spPr>
        <p:txBody>
          <a:bodyPr/>
          <a:lstStyle/>
          <a:p>
            <a:r>
              <a:rPr lang="en-US" sz="3200" dirty="0"/>
              <a:t>Code and Data Stored in Memory</a:t>
            </a:r>
          </a:p>
        </p:txBody>
      </p:sp>
      <p:grpSp>
        <p:nvGrpSpPr>
          <p:cNvPr id="24" name="Group 23"/>
          <p:cNvGrpSpPr/>
          <p:nvPr/>
        </p:nvGrpSpPr>
        <p:grpSpPr>
          <a:xfrm>
            <a:off x="1158240" y="1036320"/>
            <a:ext cx="7223760" cy="3291839"/>
            <a:chOff x="286726" y="3030572"/>
            <a:chExt cx="8127431" cy="3065762"/>
          </a:xfrm>
        </p:grpSpPr>
        <p:grpSp>
          <p:nvGrpSpPr>
            <p:cNvPr id="18" name="Group 17"/>
            <p:cNvGrpSpPr/>
            <p:nvPr/>
          </p:nvGrpSpPr>
          <p:grpSpPr>
            <a:xfrm>
              <a:off x="286726" y="3030572"/>
              <a:ext cx="8127431" cy="3065762"/>
              <a:chOff x="286726" y="3030572"/>
              <a:chExt cx="8127431" cy="3065762"/>
            </a:xfrm>
          </p:grpSpPr>
          <p:sp>
            <p:nvSpPr>
              <p:cNvPr id="6" name="Rectangle 5"/>
              <p:cNvSpPr/>
              <p:nvPr/>
            </p:nvSpPr>
            <p:spPr>
              <a:xfrm>
                <a:off x="2601112" y="3301324"/>
                <a:ext cx="35139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Memory</a:t>
                </a:r>
              </a:p>
            </p:txBody>
          </p:sp>
          <p:sp>
            <p:nvSpPr>
              <p:cNvPr id="7" name="Rectangle 6"/>
              <p:cNvSpPr/>
              <p:nvPr/>
            </p:nvSpPr>
            <p:spPr>
              <a:xfrm>
                <a:off x="589593" y="3301324"/>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Processor</a:t>
                </a:r>
              </a:p>
            </p:txBody>
          </p:sp>
          <p:grpSp>
            <p:nvGrpSpPr>
              <p:cNvPr id="3" name="Group 2"/>
              <p:cNvGrpSpPr/>
              <p:nvPr/>
            </p:nvGrpSpPr>
            <p:grpSpPr>
              <a:xfrm>
                <a:off x="6477148" y="3301324"/>
                <a:ext cx="1622738" cy="2524259"/>
                <a:chOff x="4612631" y="3301324"/>
                <a:chExt cx="1622738" cy="2524259"/>
              </a:xfrm>
            </p:grpSpPr>
            <p:sp>
              <p:nvSpPr>
                <p:cNvPr id="8" name="Rectangle 7"/>
                <p:cNvSpPr/>
                <p:nvPr/>
              </p:nvSpPr>
              <p:spPr>
                <a:xfrm>
                  <a:off x="4612631" y="3301324"/>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Devices</a:t>
                  </a:r>
                </a:p>
              </p:txBody>
            </p:sp>
            <p:sp>
              <p:nvSpPr>
                <p:cNvPr id="9" name="Rectangle 8"/>
                <p:cNvSpPr/>
                <p:nvPr/>
              </p:nvSpPr>
              <p:spPr>
                <a:xfrm>
                  <a:off x="4899171" y="3745942"/>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a:solidFill>
                        <a:schemeClr val="tx1"/>
                      </a:solidFill>
                    </a:rPr>
                    <a:t>Network</a:t>
                  </a:r>
                  <a:endParaRPr lang="en-US" sz="1350" dirty="0">
                    <a:solidFill>
                      <a:schemeClr val="tx1"/>
                    </a:solidFill>
                  </a:endParaRPr>
                </a:p>
              </p:txBody>
            </p:sp>
            <p:sp>
              <p:nvSpPr>
                <p:cNvPr id="10" name="Rectangle 9"/>
                <p:cNvSpPr/>
                <p:nvPr/>
              </p:nvSpPr>
              <p:spPr>
                <a:xfrm>
                  <a:off x="4899171" y="4411188"/>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Input</a:t>
                  </a:r>
                </a:p>
              </p:txBody>
            </p:sp>
            <p:sp>
              <p:nvSpPr>
                <p:cNvPr id="11" name="Rectangle 10"/>
                <p:cNvSpPr/>
                <p:nvPr/>
              </p:nvSpPr>
              <p:spPr>
                <a:xfrm>
                  <a:off x="4899171" y="5076434"/>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Output</a:t>
                  </a:r>
                </a:p>
              </p:txBody>
            </p:sp>
          </p:grpSp>
          <p:sp>
            <p:nvSpPr>
              <p:cNvPr id="12" name="Rectangle 11"/>
              <p:cNvSpPr/>
              <p:nvPr/>
            </p:nvSpPr>
            <p:spPr>
              <a:xfrm>
                <a:off x="813732" y="4028239"/>
                <a:ext cx="1188904"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b="1" dirty="0">
                    <a:solidFill>
                      <a:schemeClr val="accent1"/>
                    </a:solidFill>
                  </a:rPr>
                  <a:t>Control</a:t>
                </a:r>
              </a:p>
            </p:txBody>
          </p:sp>
          <p:sp>
            <p:nvSpPr>
              <p:cNvPr id="13" name="Rectangle 12"/>
              <p:cNvSpPr/>
              <p:nvPr/>
            </p:nvSpPr>
            <p:spPr>
              <a:xfrm>
                <a:off x="813732" y="4808827"/>
                <a:ext cx="1188904"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b="1" dirty="0" err="1">
                    <a:solidFill>
                      <a:schemeClr val="accent1"/>
                    </a:solidFill>
                  </a:rPr>
                  <a:t>Datapath</a:t>
                </a:r>
                <a:endParaRPr lang="en-US" sz="1350" b="1" dirty="0">
                  <a:solidFill>
                    <a:schemeClr val="accent1"/>
                  </a:solidFill>
                </a:endParaRPr>
              </a:p>
            </p:txBody>
          </p:sp>
          <p:sp>
            <p:nvSpPr>
              <p:cNvPr id="14" name="Rectangle 13"/>
              <p:cNvSpPr/>
              <p:nvPr/>
            </p:nvSpPr>
            <p:spPr>
              <a:xfrm>
                <a:off x="286726" y="3030572"/>
                <a:ext cx="8127431" cy="306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50" dirty="0">
                  <a:solidFill>
                    <a:schemeClr val="tx1"/>
                  </a:solidFill>
                </a:endParaRPr>
              </a:p>
            </p:txBody>
          </p:sp>
          <p:sp>
            <p:nvSpPr>
              <p:cNvPr id="16" name="TextBox 15"/>
              <p:cNvSpPr txBox="1"/>
              <p:nvPr/>
            </p:nvSpPr>
            <p:spPr>
              <a:xfrm>
                <a:off x="2774394" y="3781181"/>
                <a:ext cx="2706286" cy="916654"/>
              </a:xfrm>
              <a:prstGeom prst="rect">
                <a:avLst/>
              </a:prstGeom>
              <a:noFill/>
              <a:ln>
                <a:solidFill>
                  <a:schemeClr val="tx1"/>
                </a:solidFill>
                <a:prstDash val="dash"/>
              </a:ln>
            </p:spPr>
            <p:txBody>
              <a:bodyPr wrap="none" rtlCol="0">
                <a:spAutoFit/>
              </a:bodyPr>
              <a:lstStyle/>
              <a:p>
                <a:r>
                  <a:rPr lang="en-US" sz="825" b="1" dirty="0">
                    <a:latin typeface="Courier New Bold" panose="02070309020205020404" charset="0"/>
                    <a:cs typeface="Courier New Bold" panose="02070309020205020404" charset="0"/>
                  </a:rPr>
                  <a:t>000000 00000 00101 0001000010000000</a:t>
                </a:r>
              </a:p>
              <a:p>
                <a:r>
                  <a:rPr lang="en-US" sz="825" b="1" dirty="0">
                    <a:latin typeface="Courier New Bold" panose="02070309020205020404" charset="0"/>
                    <a:cs typeface="Courier New Bold" panose="02070309020205020404" charset="0"/>
                  </a:rPr>
                  <a:t>000000 00100 00010 0001000000100000</a:t>
                </a:r>
              </a:p>
              <a:p>
                <a:r>
                  <a:rPr lang="en-US" sz="825" b="1" dirty="0">
                    <a:latin typeface="Courier New Bold" panose="02070309020205020404" charset="0"/>
                    <a:cs typeface="Courier New Bold" panose="02070309020205020404" charset="0"/>
                  </a:rPr>
                  <a:t>100011 00010 01111 0000000000000000</a:t>
                </a:r>
              </a:p>
              <a:p>
                <a:r>
                  <a:rPr lang="en-US" sz="825" b="1" dirty="0">
                    <a:latin typeface="Courier New Bold" panose="02070309020205020404" charset="0"/>
                    <a:cs typeface="Courier New Bold" panose="02070309020205020404" charset="0"/>
                  </a:rPr>
                  <a:t>100011 00010 10000 0000000000000100</a:t>
                </a:r>
              </a:p>
              <a:p>
                <a:r>
                  <a:rPr lang="en-US" sz="825" b="1" dirty="0">
                    <a:latin typeface="Courier New Bold" panose="02070309020205020404" charset="0"/>
                    <a:cs typeface="Courier New Bold" panose="02070309020205020404" charset="0"/>
                  </a:rPr>
                  <a:t>101011 00010 10000 0000000000000000</a:t>
                </a:r>
              </a:p>
              <a:p>
                <a:r>
                  <a:rPr lang="en-US" sz="825" b="1" dirty="0">
                    <a:latin typeface="Courier New Bold" panose="02070309020205020404" charset="0"/>
                    <a:cs typeface="Courier New Bold" panose="02070309020205020404" charset="0"/>
                  </a:rPr>
                  <a:t>101011 00010 01111 0000000000000100</a:t>
                </a:r>
              </a:p>
              <a:p>
                <a:r>
                  <a:rPr lang="en-US" sz="825" b="1" dirty="0">
                    <a:latin typeface="Courier New Bold" panose="02070309020205020404" charset="0"/>
                    <a:cs typeface="Courier New Bold" panose="02070309020205020404" charset="0"/>
                  </a:rPr>
                  <a:t>000000 11111 00000 0000000000001000</a:t>
                </a:r>
              </a:p>
            </p:txBody>
          </p:sp>
        </p:grpSp>
        <p:cxnSp>
          <p:nvCxnSpPr>
            <p:cNvPr id="21" name="Straight Arrow Connector 20"/>
            <p:cNvCxnSpPr>
              <a:cxnSpLocks/>
            </p:cNvCxnSpPr>
            <p:nvPr/>
          </p:nvCxnSpPr>
          <p:spPr>
            <a:xfrm flipH="1" flipV="1">
              <a:off x="5653962" y="4460552"/>
              <a:ext cx="990119" cy="237283"/>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grpSp>
      <p:sp>
        <p:nvSpPr>
          <p:cNvPr id="4" name="灯片编号占位符 3"/>
          <p:cNvSpPr>
            <a:spLocks noGrp="1"/>
          </p:cNvSpPr>
          <p:nvPr>
            <p:ph type="sldNum" sz="quarter" idx="10"/>
          </p:nvPr>
        </p:nvSpPr>
        <p:spPr/>
        <p:txBody>
          <a:bodyPr/>
          <a:lstStyle/>
          <a:p>
            <a:fld id="{D9B6BDF2-6896-4B98-8776-C18582F63BA5}" type="slidenum">
              <a:rPr lang="zh-TW" altLang="en-US" smtClean="0"/>
              <a:t>34</a:t>
            </a:fld>
            <a:endParaRPr lang="zh-TW" altLang="en-US"/>
          </a:p>
        </p:txBody>
      </p:sp>
      <p:sp>
        <p:nvSpPr>
          <p:cNvPr id="19" name="TextBox 18">
            <a:extLst>
              <a:ext uri="{FF2B5EF4-FFF2-40B4-BE49-F238E27FC236}">
                <a16:creationId xmlns:a16="http://schemas.microsoft.com/office/drawing/2014/main" id="{E913ED85-38DA-44DF-9B9A-ED060E636D5C}"/>
              </a:ext>
            </a:extLst>
          </p:cNvPr>
          <p:cNvSpPr txBox="1"/>
          <p:nvPr/>
        </p:nvSpPr>
        <p:spPr>
          <a:xfrm>
            <a:off x="5001542" y="3223188"/>
            <a:ext cx="1336984" cy="854080"/>
          </a:xfrm>
          <a:prstGeom prst="rect">
            <a:avLst/>
          </a:prstGeom>
          <a:noFill/>
          <a:ln>
            <a:solidFill>
              <a:schemeClr val="tx1"/>
            </a:solidFill>
            <a:prstDash val="dash"/>
          </a:ln>
        </p:spPr>
        <p:txBody>
          <a:bodyPr wrap="square" rtlCol="0">
            <a:spAutoFit/>
          </a:bodyPr>
          <a:lstStyle/>
          <a:p>
            <a:r>
              <a:rPr lang="en-US" sz="825" b="1" dirty="0">
                <a:latin typeface="Courier New Bold" panose="02070309020205020404" charset="0"/>
                <a:cs typeface="Courier New Bold" panose="02070309020205020404" charset="0"/>
              </a:rPr>
              <a:t>001000 00000 00101</a:t>
            </a:r>
          </a:p>
          <a:p>
            <a:r>
              <a:rPr lang="en-US" sz="825" b="1" dirty="0">
                <a:latin typeface="Courier New Bold" panose="02070309020205020404" charset="0"/>
                <a:cs typeface="Courier New Bold" panose="02070309020205020404" charset="0"/>
              </a:rPr>
              <a:t>000100 00100 00010 </a:t>
            </a:r>
          </a:p>
          <a:p>
            <a:r>
              <a:rPr lang="en-US" sz="825" b="1" dirty="0">
                <a:latin typeface="Courier New Bold" panose="02070309020205020404" charset="0"/>
                <a:cs typeface="Courier New Bold" panose="02070309020205020404" charset="0"/>
              </a:rPr>
              <a:t>100011 00010 01111</a:t>
            </a:r>
          </a:p>
          <a:p>
            <a:r>
              <a:rPr lang="en-US" sz="825" b="1" dirty="0">
                <a:latin typeface="Courier New Bold" panose="02070309020205020404" charset="0"/>
                <a:cs typeface="Courier New Bold" panose="02070309020205020404" charset="0"/>
              </a:rPr>
              <a:t>100011 00010 10000 </a:t>
            </a:r>
          </a:p>
          <a:p>
            <a:r>
              <a:rPr lang="en-US" sz="825" b="1" dirty="0">
                <a:latin typeface="Courier New Bold" panose="02070309020205020404" charset="0"/>
                <a:cs typeface="Courier New Bold" panose="02070309020205020404" charset="0"/>
              </a:rPr>
              <a:t>101011 00010 01111</a:t>
            </a:r>
          </a:p>
          <a:p>
            <a:r>
              <a:rPr lang="en-US" sz="825" b="1" dirty="0">
                <a:latin typeface="Courier New Bold" panose="02070309020205020404" charset="0"/>
                <a:cs typeface="Courier New Bold" panose="02070309020205020404" charset="0"/>
              </a:rPr>
              <a:t>000000 11111 00000</a:t>
            </a:r>
          </a:p>
        </p:txBody>
      </p:sp>
      <p:cxnSp>
        <p:nvCxnSpPr>
          <p:cNvPr id="20" name="Straight Arrow Connector 19">
            <a:extLst>
              <a:ext uri="{FF2B5EF4-FFF2-40B4-BE49-F238E27FC236}">
                <a16:creationId xmlns:a16="http://schemas.microsoft.com/office/drawing/2014/main" id="{F61ED9BC-07C4-4E45-964D-5D3CAD44B6B8}"/>
              </a:ext>
            </a:extLst>
          </p:cNvPr>
          <p:cNvCxnSpPr>
            <a:cxnSpLocks/>
          </p:cNvCxnSpPr>
          <p:nvPr/>
        </p:nvCxnSpPr>
        <p:spPr>
          <a:xfrm flipH="1">
            <a:off x="6338526" y="2978932"/>
            <a:ext cx="622609" cy="325664"/>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895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108349"/>
            <a:ext cx="7669850" cy="519113"/>
          </a:xfrm>
        </p:spPr>
        <p:txBody>
          <a:bodyPr/>
          <a:lstStyle/>
          <a:p>
            <a:r>
              <a:rPr lang="en-US" sz="3200" dirty="0"/>
              <a:t>Code Fetch from Memory</a:t>
            </a:r>
          </a:p>
        </p:txBody>
      </p:sp>
      <p:grpSp>
        <p:nvGrpSpPr>
          <p:cNvPr id="24" name="Group 23"/>
          <p:cNvGrpSpPr/>
          <p:nvPr/>
        </p:nvGrpSpPr>
        <p:grpSpPr>
          <a:xfrm>
            <a:off x="1524214" y="1392085"/>
            <a:ext cx="6095573" cy="2299322"/>
            <a:chOff x="286726" y="3030572"/>
            <a:chExt cx="8127431" cy="3065762"/>
          </a:xfrm>
        </p:grpSpPr>
        <p:grpSp>
          <p:nvGrpSpPr>
            <p:cNvPr id="18" name="Group 17"/>
            <p:cNvGrpSpPr/>
            <p:nvPr/>
          </p:nvGrpSpPr>
          <p:grpSpPr>
            <a:xfrm>
              <a:off x="286726" y="3030572"/>
              <a:ext cx="8127431" cy="3065762"/>
              <a:chOff x="286726" y="3030572"/>
              <a:chExt cx="8127431" cy="3065762"/>
            </a:xfrm>
          </p:grpSpPr>
          <p:sp>
            <p:nvSpPr>
              <p:cNvPr id="6" name="Rectangle 5"/>
              <p:cNvSpPr/>
              <p:nvPr/>
            </p:nvSpPr>
            <p:spPr>
              <a:xfrm>
                <a:off x="2601112" y="3301324"/>
                <a:ext cx="35139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Memory</a:t>
                </a:r>
              </a:p>
            </p:txBody>
          </p:sp>
          <p:sp>
            <p:nvSpPr>
              <p:cNvPr id="7" name="Rectangle 6"/>
              <p:cNvSpPr/>
              <p:nvPr/>
            </p:nvSpPr>
            <p:spPr>
              <a:xfrm>
                <a:off x="589593" y="3301324"/>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Processor</a:t>
                </a:r>
              </a:p>
            </p:txBody>
          </p:sp>
          <p:grpSp>
            <p:nvGrpSpPr>
              <p:cNvPr id="3" name="Group 2"/>
              <p:cNvGrpSpPr/>
              <p:nvPr/>
            </p:nvGrpSpPr>
            <p:grpSpPr>
              <a:xfrm>
                <a:off x="6477148" y="3301324"/>
                <a:ext cx="1622738" cy="2524259"/>
                <a:chOff x="4612631" y="3301324"/>
                <a:chExt cx="1622738" cy="2524259"/>
              </a:xfrm>
            </p:grpSpPr>
            <p:sp>
              <p:nvSpPr>
                <p:cNvPr id="8" name="Rectangle 7"/>
                <p:cNvSpPr/>
                <p:nvPr/>
              </p:nvSpPr>
              <p:spPr>
                <a:xfrm>
                  <a:off x="4612631" y="3301324"/>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Devices</a:t>
                  </a:r>
                </a:p>
              </p:txBody>
            </p:sp>
            <p:sp>
              <p:nvSpPr>
                <p:cNvPr id="9" name="Rectangle 8"/>
                <p:cNvSpPr/>
                <p:nvPr/>
              </p:nvSpPr>
              <p:spPr>
                <a:xfrm>
                  <a:off x="4899171" y="3745942"/>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a:solidFill>
                        <a:schemeClr val="tx1"/>
                      </a:solidFill>
                    </a:rPr>
                    <a:t>Network</a:t>
                  </a:r>
                  <a:endParaRPr lang="en-US" sz="1350" dirty="0">
                    <a:solidFill>
                      <a:schemeClr val="tx1"/>
                    </a:solidFill>
                  </a:endParaRPr>
                </a:p>
              </p:txBody>
            </p:sp>
            <p:sp>
              <p:nvSpPr>
                <p:cNvPr id="10" name="Rectangle 9"/>
                <p:cNvSpPr/>
                <p:nvPr/>
              </p:nvSpPr>
              <p:spPr>
                <a:xfrm>
                  <a:off x="4899171" y="4411188"/>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Input</a:t>
                  </a:r>
                </a:p>
              </p:txBody>
            </p:sp>
            <p:sp>
              <p:nvSpPr>
                <p:cNvPr id="11" name="Rectangle 10"/>
                <p:cNvSpPr/>
                <p:nvPr/>
              </p:nvSpPr>
              <p:spPr>
                <a:xfrm>
                  <a:off x="4899171" y="5076434"/>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Output</a:t>
                  </a:r>
                </a:p>
              </p:txBody>
            </p:sp>
          </p:grpSp>
          <p:sp>
            <p:nvSpPr>
              <p:cNvPr id="12" name="Rectangle 11"/>
              <p:cNvSpPr/>
              <p:nvPr/>
            </p:nvSpPr>
            <p:spPr>
              <a:xfrm>
                <a:off x="813732" y="4028239"/>
                <a:ext cx="1188904"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b="1" dirty="0">
                    <a:solidFill>
                      <a:schemeClr val="accent1"/>
                    </a:solidFill>
                  </a:rPr>
                  <a:t>Control</a:t>
                </a:r>
              </a:p>
            </p:txBody>
          </p:sp>
          <p:sp>
            <p:nvSpPr>
              <p:cNvPr id="13" name="Rectangle 12"/>
              <p:cNvSpPr/>
              <p:nvPr/>
            </p:nvSpPr>
            <p:spPr>
              <a:xfrm>
                <a:off x="813732" y="4808827"/>
                <a:ext cx="1188904"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b="1" dirty="0" err="1">
                    <a:solidFill>
                      <a:schemeClr val="accent1"/>
                    </a:solidFill>
                  </a:rPr>
                  <a:t>Datapath</a:t>
                </a:r>
                <a:endParaRPr lang="en-US" sz="1350" b="1" dirty="0">
                  <a:solidFill>
                    <a:schemeClr val="accent1"/>
                  </a:solidFill>
                </a:endParaRPr>
              </a:p>
            </p:txBody>
          </p:sp>
          <p:sp>
            <p:nvSpPr>
              <p:cNvPr id="14" name="Rectangle 13"/>
              <p:cNvSpPr/>
              <p:nvPr/>
            </p:nvSpPr>
            <p:spPr>
              <a:xfrm>
                <a:off x="286726" y="3030572"/>
                <a:ext cx="8127431" cy="306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50" dirty="0">
                  <a:solidFill>
                    <a:schemeClr val="tx1"/>
                  </a:solidFill>
                </a:endParaRPr>
              </a:p>
            </p:txBody>
          </p:sp>
          <p:sp>
            <p:nvSpPr>
              <p:cNvPr id="16" name="TextBox 15"/>
              <p:cNvSpPr txBox="1"/>
              <p:nvPr/>
            </p:nvSpPr>
            <p:spPr>
              <a:xfrm>
                <a:off x="2771322" y="3924816"/>
                <a:ext cx="3207173" cy="1312333"/>
              </a:xfrm>
              <a:prstGeom prst="rect">
                <a:avLst/>
              </a:prstGeom>
              <a:noFill/>
              <a:ln>
                <a:solidFill>
                  <a:schemeClr val="tx1"/>
                </a:solidFill>
                <a:prstDash val="dash"/>
              </a:ln>
            </p:spPr>
            <p:txBody>
              <a:bodyPr wrap="none" rtlCol="0">
                <a:spAutoFit/>
              </a:bodyPr>
              <a:lstStyle/>
              <a:p>
                <a:r>
                  <a:rPr lang="en-US" sz="825" b="1" dirty="0">
                    <a:latin typeface="Courier New Bold" panose="02070309020205020404" charset="0"/>
                    <a:cs typeface="Courier New Bold" panose="02070309020205020404" charset="0"/>
                  </a:rPr>
                  <a:t>000000 00000 00101 0001000010000000</a:t>
                </a:r>
              </a:p>
              <a:p>
                <a:r>
                  <a:rPr lang="en-US" sz="825" b="1" dirty="0">
                    <a:latin typeface="Courier New Bold" panose="02070309020205020404" charset="0"/>
                    <a:cs typeface="Courier New Bold" panose="02070309020205020404" charset="0"/>
                  </a:rPr>
                  <a:t>000000 00100 00010 0001000000100000</a:t>
                </a:r>
              </a:p>
              <a:p>
                <a:r>
                  <a:rPr lang="en-US" sz="825" b="1" dirty="0">
                    <a:latin typeface="Courier New Bold" panose="02070309020205020404" charset="0"/>
                    <a:cs typeface="Courier New Bold" panose="02070309020205020404" charset="0"/>
                  </a:rPr>
                  <a:t>100011 00010 01111 0000000000000000</a:t>
                </a:r>
              </a:p>
              <a:p>
                <a:r>
                  <a:rPr lang="en-US" sz="825" b="1" dirty="0">
                    <a:latin typeface="Courier New Bold" panose="02070309020205020404" charset="0"/>
                    <a:cs typeface="Courier New Bold" panose="02070309020205020404" charset="0"/>
                  </a:rPr>
                  <a:t>100011 00010 10000 0000000000000100</a:t>
                </a:r>
              </a:p>
              <a:p>
                <a:r>
                  <a:rPr lang="en-US" sz="825" b="1" dirty="0">
                    <a:latin typeface="Courier New Bold" panose="02070309020205020404" charset="0"/>
                    <a:cs typeface="Courier New Bold" panose="02070309020205020404" charset="0"/>
                  </a:rPr>
                  <a:t>101011 00010 10000 0000000000000000</a:t>
                </a:r>
              </a:p>
              <a:p>
                <a:r>
                  <a:rPr lang="en-US" sz="825" b="1" dirty="0">
                    <a:latin typeface="Courier New Bold" panose="02070309020205020404" charset="0"/>
                    <a:cs typeface="Courier New Bold" panose="02070309020205020404" charset="0"/>
                  </a:rPr>
                  <a:t>101011 00010 01111 0000000000000100</a:t>
                </a:r>
              </a:p>
              <a:p>
                <a:r>
                  <a:rPr lang="en-US" sz="825" b="1" dirty="0">
                    <a:latin typeface="Courier New Bold" panose="02070309020205020404" charset="0"/>
                    <a:cs typeface="Courier New Bold" panose="02070309020205020404" charset="0"/>
                  </a:rPr>
                  <a:t>000000 11111 00000 0000000000001000</a:t>
                </a:r>
              </a:p>
            </p:txBody>
          </p:sp>
        </p:grpSp>
        <p:cxnSp>
          <p:nvCxnSpPr>
            <p:cNvPr id="21" name="Straight Arrow Connector 20"/>
            <p:cNvCxnSpPr>
              <a:stCxn id="20" idx="1"/>
            </p:cNvCxnSpPr>
            <p:nvPr/>
          </p:nvCxnSpPr>
          <p:spPr>
            <a:xfrm flipH="1">
              <a:off x="2018721" y="4231772"/>
              <a:ext cx="829733" cy="136313"/>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3445193" y="2224510"/>
            <a:ext cx="2289801" cy="13633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灯片编号占位符 3"/>
          <p:cNvSpPr>
            <a:spLocks noGrp="1"/>
          </p:cNvSpPr>
          <p:nvPr>
            <p:ph type="sldNum" sz="quarter" idx="10"/>
          </p:nvPr>
        </p:nvSpPr>
        <p:spPr/>
        <p:txBody>
          <a:bodyPr/>
          <a:lstStyle/>
          <a:p>
            <a:fld id="{D9B6BDF2-6896-4B98-8776-C18582F63BA5}" type="slidenum">
              <a:rPr lang="zh-TW" altLang="en-US" smtClean="0"/>
              <a:t>35</a:t>
            </a:fld>
            <a:endParaRPr lang="zh-TW" altLang="en-US"/>
          </a:p>
        </p:txBody>
      </p:sp>
      <p:sp>
        <p:nvSpPr>
          <p:cNvPr id="15" name="Content Placeholder 19"/>
          <p:cNvSpPr>
            <a:spLocks noGrp="1"/>
          </p:cNvSpPr>
          <p:nvPr>
            <p:ph idx="1"/>
          </p:nvPr>
        </p:nvSpPr>
        <p:spPr>
          <a:xfrm>
            <a:off x="1751330" y="3979545"/>
            <a:ext cx="5915025" cy="486410"/>
          </a:xfrm>
        </p:spPr>
        <p:txBody>
          <a:bodyPr>
            <a:normAutofit/>
          </a:bodyPr>
          <a:lstStyle/>
          <a:p>
            <a:pPr algn="l"/>
            <a:r>
              <a:rPr lang="zh-CN" altLang="en-US" sz="1600" dirty="0">
                <a:cs typeface="Calibri" panose="020F07020304040A0204" pitchFamily="34" charset="0"/>
                <a:sym typeface="+mn-ea"/>
              </a:rPr>
              <a:t>Processor </a:t>
            </a:r>
            <a:r>
              <a:rPr lang="zh-CN" altLang="en-US" sz="1600" dirty="0">
                <a:solidFill>
                  <a:schemeClr val="accent1"/>
                </a:solidFill>
                <a:cs typeface="Calibri" panose="020F07020304040A0204" pitchFamily="34" charset="0"/>
                <a:sym typeface="+mn-ea"/>
              </a:rPr>
              <a:t>fetches </a:t>
            </a:r>
            <a:r>
              <a:rPr lang="zh-CN" altLang="en-US" sz="1600" dirty="0">
                <a:cs typeface="Calibri" panose="020F07020304040A0204" pitchFamily="34" charset="0"/>
                <a:sym typeface="+mn-ea"/>
              </a:rPr>
              <a:t>an instruction from memory</a:t>
            </a:r>
            <a:endParaRPr lang="en-US" sz="1600" dirty="0"/>
          </a:p>
        </p:txBody>
      </p:sp>
      <p:sp>
        <p:nvSpPr>
          <p:cNvPr id="5" name="TextBox 4">
            <a:extLst>
              <a:ext uri="{FF2B5EF4-FFF2-40B4-BE49-F238E27FC236}">
                <a16:creationId xmlns:a16="http://schemas.microsoft.com/office/drawing/2014/main" id="{5023B10D-CC5E-42F6-8075-F6C356994DAC}"/>
              </a:ext>
            </a:extLst>
          </p:cNvPr>
          <p:cNvSpPr txBox="1"/>
          <p:nvPr/>
        </p:nvSpPr>
        <p:spPr>
          <a:xfrm>
            <a:off x="2024743" y="838722"/>
            <a:ext cx="2403222" cy="369332"/>
          </a:xfrm>
          <a:prstGeom prst="rect">
            <a:avLst/>
          </a:prstGeom>
          <a:solidFill>
            <a:srgbClr val="FFFF00"/>
          </a:solidFill>
        </p:spPr>
        <p:txBody>
          <a:bodyPr wrap="none" rtlCol="0" anchor="ctr" anchorCtr="1">
            <a:spAutoFit/>
          </a:bodyPr>
          <a:lstStyle/>
          <a:p>
            <a:r>
              <a:rPr lang="en-US" dirty="0">
                <a:ea typeface="標楷體" pitchFamily="65" charset="-120"/>
                <a:cs typeface="Calibri" panose="020F07020304040A0204" pitchFamily="34" charset="0"/>
              </a:rPr>
              <a:t>PC: Program Counter</a:t>
            </a:r>
          </a:p>
        </p:txBody>
      </p:sp>
      <p:cxnSp>
        <p:nvCxnSpPr>
          <p:cNvPr id="19" name="Straight Arrow Connector 18">
            <a:extLst>
              <a:ext uri="{FF2B5EF4-FFF2-40B4-BE49-F238E27FC236}">
                <a16:creationId xmlns:a16="http://schemas.microsoft.com/office/drawing/2014/main" id="{E802E5CC-B1B0-4BF9-B4E6-7AB8760DC173}"/>
              </a:ext>
            </a:extLst>
          </p:cNvPr>
          <p:cNvCxnSpPr>
            <a:stCxn id="5" idx="2"/>
            <a:endCxn id="20" idx="1"/>
          </p:cNvCxnSpPr>
          <p:nvPr/>
        </p:nvCxnSpPr>
        <p:spPr bwMode="auto">
          <a:xfrm>
            <a:off x="3226354" y="1208054"/>
            <a:ext cx="218839" cy="1084626"/>
          </a:xfrm>
          <a:prstGeom prst="straightConnector1">
            <a:avLst/>
          </a:prstGeom>
          <a:noFill/>
          <a:ln w="1587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189105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80" y="108349"/>
            <a:ext cx="7629210" cy="519113"/>
          </a:xfrm>
        </p:spPr>
        <p:txBody>
          <a:bodyPr/>
          <a:lstStyle/>
          <a:p>
            <a:r>
              <a:rPr lang="en-US" sz="3200" dirty="0"/>
              <a:t>Decoding Code</a:t>
            </a:r>
          </a:p>
        </p:txBody>
      </p:sp>
      <p:grpSp>
        <p:nvGrpSpPr>
          <p:cNvPr id="15" name="Group 14"/>
          <p:cNvGrpSpPr/>
          <p:nvPr/>
        </p:nvGrpSpPr>
        <p:grpSpPr>
          <a:xfrm>
            <a:off x="1524214" y="1392085"/>
            <a:ext cx="6095573" cy="2299322"/>
            <a:chOff x="508284" y="1856113"/>
            <a:chExt cx="8127431" cy="3065762"/>
          </a:xfrm>
        </p:grpSpPr>
        <p:sp>
          <p:nvSpPr>
            <p:cNvPr id="7" name="Rectangle 6"/>
            <p:cNvSpPr/>
            <p:nvPr/>
          </p:nvSpPr>
          <p:spPr>
            <a:xfrm>
              <a:off x="811150" y="2126865"/>
              <a:ext cx="3636275"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Processor</a:t>
              </a:r>
            </a:p>
          </p:txBody>
        </p:sp>
        <p:grpSp>
          <p:nvGrpSpPr>
            <p:cNvPr id="3" name="Group 2"/>
            <p:cNvGrpSpPr/>
            <p:nvPr/>
          </p:nvGrpSpPr>
          <p:grpSpPr>
            <a:xfrm>
              <a:off x="6698706" y="2126865"/>
              <a:ext cx="1622738" cy="2524259"/>
              <a:chOff x="4612631" y="3301324"/>
              <a:chExt cx="1622738" cy="2524259"/>
            </a:xfrm>
          </p:grpSpPr>
          <p:sp>
            <p:nvSpPr>
              <p:cNvPr id="8" name="Rectangle 7"/>
              <p:cNvSpPr/>
              <p:nvPr/>
            </p:nvSpPr>
            <p:spPr>
              <a:xfrm>
                <a:off x="4612631" y="3301324"/>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Devices</a:t>
                </a:r>
              </a:p>
            </p:txBody>
          </p:sp>
          <p:sp>
            <p:nvSpPr>
              <p:cNvPr id="9" name="Rectangle 8"/>
              <p:cNvSpPr/>
              <p:nvPr/>
            </p:nvSpPr>
            <p:spPr>
              <a:xfrm>
                <a:off x="4899171" y="3745942"/>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a:solidFill>
                      <a:schemeClr val="tx1"/>
                    </a:solidFill>
                  </a:rPr>
                  <a:t>Network</a:t>
                </a:r>
                <a:endParaRPr lang="en-US" sz="1350" dirty="0">
                  <a:solidFill>
                    <a:schemeClr val="tx1"/>
                  </a:solidFill>
                </a:endParaRPr>
              </a:p>
            </p:txBody>
          </p:sp>
          <p:sp>
            <p:nvSpPr>
              <p:cNvPr id="10" name="Rectangle 9"/>
              <p:cNvSpPr/>
              <p:nvPr/>
            </p:nvSpPr>
            <p:spPr>
              <a:xfrm>
                <a:off x="4899171" y="4411188"/>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Input</a:t>
                </a:r>
              </a:p>
            </p:txBody>
          </p:sp>
          <p:sp>
            <p:nvSpPr>
              <p:cNvPr id="11" name="Rectangle 10"/>
              <p:cNvSpPr/>
              <p:nvPr/>
            </p:nvSpPr>
            <p:spPr>
              <a:xfrm>
                <a:off x="4899171" y="5076434"/>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Output</a:t>
                </a:r>
              </a:p>
            </p:txBody>
          </p:sp>
        </p:grpSp>
        <p:sp>
          <p:nvSpPr>
            <p:cNvPr id="12" name="Rectangle 11"/>
            <p:cNvSpPr/>
            <p:nvPr/>
          </p:nvSpPr>
          <p:spPr>
            <a:xfrm>
              <a:off x="1035289" y="2853780"/>
              <a:ext cx="3175983"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1350" b="1" dirty="0">
                  <a:solidFill>
                    <a:schemeClr val="accent1"/>
                  </a:solidFill>
                </a:rPr>
                <a:t>Control</a:t>
              </a:r>
            </a:p>
          </p:txBody>
        </p:sp>
        <p:sp>
          <p:nvSpPr>
            <p:cNvPr id="13" name="Rectangle 12"/>
            <p:cNvSpPr/>
            <p:nvPr/>
          </p:nvSpPr>
          <p:spPr>
            <a:xfrm>
              <a:off x="1035290" y="3634368"/>
              <a:ext cx="3175982"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b="1" dirty="0" err="1">
                  <a:solidFill>
                    <a:schemeClr val="accent1"/>
                  </a:solidFill>
                </a:rPr>
                <a:t>Datapath</a:t>
              </a:r>
              <a:endParaRPr lang="en-US" sz="1350" b="1" dirty="0">
                <a:solidFill>
                  <a:schemeClr val="accent1"/>
                </a:solidFill>
              </a:endParaRPr>
            </a:p>
          </p:txBody>
        </p:sp>
        <p:sp>
          <p:nvSpPr>
            <p:cNvPr id="14" name="Rectangle 13"/>
            <p:cNvSpPr/>
            <p:nvPr/>
          </p:nvSpPr>
          <p:spPr>
            <a:xfrm>
              <a:off x="508284" y="1856113"/>
              <a:ext cx="8127431" cy="306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50" dirty="0">
                <a:solidFill>
                  <a:schemeClr val="tx1"/>
                </a:solidFill>
              </a:endParaRPr>
            </a:p>
          </p:txBody>
        </p:sp>
        <p:sp>
          <p:nvSpPr>
            <p:cNvPr id="16" name="TextBox 15"/>
            <p:cNvSpPr txBox="1"/>
            <p:nvPr/>
          </p:nvSpPr>
          <p:spPr>
            <a:xfrm>
              <a:off x="1106053" y="3125805"/>
              <a:ext cx="3034453" cy="222673"/>
            </a:xfrm>
            <a:prstGeom prst="rect">
              <a:avLst/>
            </a:prstGeom>
            <a:noFill/>
            <a:ln>
              <a:solidFill>
                <a:schemeClr val="tx1"/>
              </a:solidFill>
              <a:prstDash val="dash"/>
            </a:ln>
          </p:spPr>
          <p:txBody>
            <a:bodyPr wrap="none" lIns="27000" tIns="27000" rIns="27000" bIns="13500" rtlCol="0">
              <a:spAutoFit/>
            </a:bodyPr>
            <a:lstStyle/>
            <a:p>
              <a:pPr algn="ctr"/>
              <a:r>
                <a:rPr lang="en-US" sz="825" b="1" dirty="0">
                  <a:solidFill>
                    <a:schemeClr val="accent6"/>
                  </a:solidFill>
                  <a:latin typeface="Courier New Bold" panose="02070309020205020404" charset="0"/>
                  <a:cs typeface="Courier New Bold" panose="02070309020205020404" charset="0"/>
                </a:rPr>
                <a:t>000000</a:t>
              </a:r>
              <a:r>
                <a:rPr lang="en-US" sz="825" b="1" dirty="0">
                  <a:latin typeface="Courier New Bold" panose="02070309020205020404" charset="0"/>
                  <a:cs typeface="Courier New Bold" panose="02070309020205020404" charset="0"/>
                </a:rPr>
                <a:t> 00100 00010 00010</a:t>
              </a:r>
              <a:r>
                <a:rPr lang="en-US" sz="825" b="1" dirty="0">
                  <a:solidFill>
                    <a:schemeClr val="accent6"/>
                  </a:solidFill>
                  <a:latin typeface="Courier New Bold" panose="02070309020205020404" charset="0"/>
                  <a:cs typeface="Courier New Bold" panose="02070309020205020404" charset="0"/>
                </a:rPr>
                <a:t>00000100000</a:t>
              </a:r>
            </a:p>
          </p:txBody>
        </p:sp>
        <p:sp>
          <p:nvSpPr>
            <p:cNvPr id="22" name="Rectangle 21"/>
            <p:cNvSpPr/>
            <p:nvPr/>
          </p:nvSpPr>
          <p:spPr>
            <a:xfrm>
              <a:off x="4761697" y="2126865"/>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Memory</a:t>
              </a:r>
            </a:p>
          </p:txBody>
        </p:sp>
      </p:grpSp>
      <p:sp>
        <p:nvSpPr>
          <p:cNvPr id="4" name="灯片编号占位符 3"/>
          <p:cNvSpPr>
            <a:spLocks noGrp="1"/>
          </p:cNvSpPr>
          <p:nvPr>
            <p:ph type="sldNum" sz="quarter" idx="10"/>
          </p:nvPr>
        </p:nvSpPr>
        <p:spPr/>
        <p:txBody>
          <a:bodyPr/>
          <a:lstStyle/>
          <a:p>
            <a:fld id="{D9B6BDF2-6896-4B98-8776-C18582F63BA5}" type="slidenum">
              <a:rPr lang="zh-TW" altLang="en-US" smtClean="0"/>
              <a:t>36</a:t>
            </a:fld>
            <a:endParaRPr lang="zh-TW" altLang="en-US"/>
          </a:p>
        </p:txBody>
      </p:sp>
      <p:sp>
        <p:nvSpPr>
          <p:cNvPr id="20" name="Content Placeholder 19"/>
          <p:cNvSpPr>
            <a:spLocks noGrp="1"/>
          </p:cNvSpPr>
          <p:nvPr>
            <p:ph idx="1"/>
          </p:nvPr>
        </p:nvSpPr>
        <p:spPr>
          <a:xfrm>
            <a:off x="1704975" y="4011930"/>
            <a:ext cx="5915025" cy="486410"/>
          </a:xfrm>
        </p:spPr>
        <p:txBody>
          <a:bodyPr>
            <a:normAutofit/>
          </a:bodyPr>
          <a:lstStyle/>
          <a:p>
            <a:r>
              <a:rPr lang="en-US" sz="1600" dirty="0"/>
              <a:t>Control </a:t>
            </a:r>
            <a:r>
              <a:rPr lang="en-US" sz="1600" b="1" dirty="0">
                <a:solidFill>
                  <a:schemeClr val="accent1"/>
                </a:solidFill>
              </a:rPr>
              <a:t>decodes</a:t>
            </a:r>
            <a:r>
              <a:rPr lang="en-US" sz="1600" dirty="0">
                <a:solidFill>
                  <a:schemeClr val="accent1"/>
                </a:solidFill>
              </a:rPr>
              <a:t> </a:t>
            </a:r>
            <a:r>
              <a:rPr lang="en-US" sz="1600" dirty="0"/>
              <a:t>the instruction to determine what to execute</a:t>
            </a:r>
          </a:p>
        </p:txBody>
      </p:sp>
    </p:spTree>
    <p:extLst>
      <p:ext uri="{BB962C8B-B14F-4D97-AF65-F5344CB8AC3E}">
        <p14:creationId xmlns:p14="http://schemas.microsoft.com/office/powerpoint/2010/main" val="876800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9040" y="108349"/>
            <a:ext cx="7466650" cy="519113"/>
          </a:xfrm>
        </p:spPr>
        <p:txBody>
          <a:bodyPr/>
          <a:lstStyle/>
          <a:p>
            <a:r>
              <a:rPr lang="en-US" sz="3200" dirty="0"/>
              <a:t>Executing Code (1) </a:t>
            </a:r>
          </a:p>
        </p:txBody>
      </p:sp>
      <p:sp>
        <p:nvSpPr>
          <p:cNvPr id="20" name="Content Placeholder 19"/>
          <p:cNvSpPr>
            <a:spLocks noGrp="1"/>
          </p:cNvSpPr>
          <p:nvPr>
            <p:ph idx="1"/>
          </p:nvPr>
        </p:nvSpPr>
        <p:spPr>
          <a:xfrm>
            <a:off x="1614488" y="3924964"/>
            <a:ext cx="5915025" cy="739754"/>
          </a:xfrm>
        </p:spPr>
        <p:txBody>
          <a:bodyPr>
            <a:normAutofit/>
          </a:bodyPr>
          <a:lstStyle/>
          <a:p>
            <a:r>
              <a:rPr lang="en-US" sz="1600" dirty="0"/>
              <a:t>Control </a:t>
            </a:r>
            <a:r>
              <a:rPr lang="en-US" sz="1600" b="1" dirty="0">
                <a:solidFill>
                  <a:schemeClr val="accent1"/>
                </a:solidFill>
              </a:rPr>
              <a:t>decodes</a:t>
            </a:r>
            <a:r>
              <a:rPr lang="en-US" sz="1600" dirty="0">
                <a:solidFill>
                  <a:schemeClr val="accent1"/>
                </a:solidFill>
              </a:rPr>
              <a:t> </a:t>
            </a:r>
            <a:r>
              <a:rPr lang="en-US" sz="1600" dirty="0"/>
              <a:t>the instruction to determine what to execute</a:t>
            </a:r>
          </a:p>
          <a:p>
            <a:r>
              <a:rPr lang="en-US" sz="1600" dirty="0" err="1"/>
              <a:t>Datapath</a:t>
            </a:r>
            <a:r>
              <a:rPr lang="en-US" sz="1600" dirty="0"/>
              <a:t> </a:t>
            </a:r>
            <a:r>
              <a:rPr lang="en-US" sz="1600" b="1" dirty="0">
                <a:solidFill>
                  <a:schemeClr val="accent1"/>
                </a:solidFill>
              </a:rPr>
              <a:t>executes</a:t>
            </a:r>
            <a:r>
              <a:rPr lang="en-US" sz="1600" dirty="0">
                <a:solidFill>
                  <a:schemeClr val="accent1"/>
                </a:solidFill>
              </a:rPr>
              <a:t> </a:t>
            </a:r>
            <a:r>
              <a:rPr lang="en-US" sz="1600" dirty="0"/>
              <a:t>the instruction as directed by control</a:t>
            </a:r>
          </a:p>
        </p:txBody>
      </p:sp>
      <p:grpSp>
        <p:nvGrpSpPr>
          <p:cNvPr id="15" name="Group 14"/>
          <p:cNvGrpSpPr/>
          <p:nvPr/>
        </p:nvGrpSpPr>
        <p:grpSpPr>
          <a:xfrm>
            <a:off x="731520" y="1392085"/>
            <a:ext cx="7795260" cy="2299322"/>
            <a:chOff x="508284" y="1856113"/>
            <a:chExt cx="8127431" cy="3065762"/>
          </a:xfrm>
        </p:grpSpPr>
        <p:sp>
          <p:nvSpPr>
            <p:cNvPr id="7" name="Rectangle 6"/>
            <p:cNvSpPr/>
            <p:nvPr/>
          </p:nvSpPr>
          <p:spPr>
            <a:xfrm>
              <a:off x="811150" y="2126865"/>
              <a:ext cx="3636275"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Processor</a:t>
              </a:r>
            </a:p>
          </p:txBody>
        </p:sp>
        <p:grpSp>
          <p:nvGrpSpPr>
            <p:cNvPr id="3" name="Group 2"/>
            <p:cNvGrpSpPr/>
            <p:nvPr/>
          </p:nvGrpSpPr>
          <p:grpSpPr>
            <a:xfrm>
              <a:off x="6698706" y="2126865"/>
              <a:ext cx="1622738" cy="2524259"/>
              <a:chOff x="4612631" y="3301324"/>
              <a:chExt cx="1622738" cy="2524259"/>
            </a:xfrm>
          </p:grpSpPr>
          <p:sp>
            <p:nvSpPr>
              <p:cNvPr id="8" name="Rectangle 7"/>
              <p:cNvSpPr/>
              <p:nvPr/>
            </p:nvSpPr>
            <p:spPr>
              <a:xfrm>
                <a:off x="4612631" y="3301324"/>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Devices</a:t>
                </a:r>
              </a:p>
            </p:txBody>
          </p:sp>
          <p:sp>
            <p:nvSpPr>
              <p:cNvPr id="9" name="Rectangle 8"/>
              <p:cNvSpPr/>
              <p:nvPr/>
            </p:nvSpPr>
            <p:spPr>
              <a:xfrm>
                <a:off x="4899171" y="3745942"/>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a:solidFill>
                      <a:schemeClr val="tx1"/>
                    </a:solidFill>
                  </a:rPr>
                  <a:t>Network</a:t>
                </a:r>
                <a:endParaRPr lang="en-US" sz="1350" dirty="0">
                  <a:solidFill>
                    <a:schemeClr val="tx1"/>
                  </a:solidFill>
                </a:endParaRPr>
              </a:p>
            </p:txBody>
          </p:sp>
          <p:sp>
            <p:nvSpPr>
              <p:cNvPr id="10" name="Rectangle 9"/>
              <p:cNvSpPr/>
              <p:nvPr/>
            </p:nvSpPr>
            <p:spPr>
              <a:xfrm>
                <a:off x="4899171" y="4411188"/>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Input</a:t>
                </a:r>
              </a:p>
            </p:txBody>
          </p:sp>
          <p:sp>
            <p:nvSpPr>
              <p:cNvPr id="11" name="Rectangle 10"/>
              <p:cNvSpPr/>
              <p:nvPr/>
            </p:nvSpPr>
            <p:spPr>
              <a:xfrm>
                <a:off x="4899171" y="5076434"/>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Output</a:t>
                </a:r>
              </a:p>
            </p:txBody>
          </p:sp>
        </p:grpSp>
        <p:sp>
          <p:nvSpPr>
            <p:cNvPr id="12" name="Rectangle 11"/>
            <p:cNvSpPr/>
            <p:nvPr/>
          </p:nvSpPr>
          <p:spPr>
            <a:xfrm>
              <a:off x="1035289" y="2672081"/>
              <a:ext cx="3175983" cy="7169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1350" b="1" dirty="0">
                  <a:solidFill>
                    <a:schemeClr val="accent1"/>
                  </a:solidFill>
                </a:rPr>
                <a:t>Control</a:t>
              </a:r>
            </a:p>
          </p:txBody>
        </p:sp>
        <p:sp>
          <p:nvSpPr>
            <p:cNvPr id="13" name="Rectangle 12"/>
            <p:cNvSpPr/>
            <p:nvPr/>
          </p:nvSpPr>
          <p:spPr>
            <a:xfrm>
              <a:off x="1035290" y="3634367"/>
              <a:ext cx="3175982" cy="8028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0" rtlCol="0" anchor="t" anchorCtr="0"/>
            <a:lstStyle/>
            <a:p>
              <a:pPr algn="ctr"/>
              <a:r>
                <a:rPr lang="en-US" sz="1350" b="1" dirty="0" err="1">
                  <a:solidFill>
                    <a:schemeClr val="accent1"/>
                  </a:solidFill>
                </a:rPr>
                <a:t>Datapath</a:t>
              </a:r>
              <a:endParaRPr lang="en-US" sz="1350" b="1" dirty="0">
                <a:solidFill>
                  <a:schemeClr val="accent1"/>
                </a:solidFill>
              </a:endParaRPr>
            </a:p>
          </p:txBody>
        </p:sp>
        <p:sp>
          <p:nvSpPr>
            <p:cNvPr id="14" name="Rectangle 13"/>
            <p:cNvSpPr/>
            <p:nvPr/>
          </p:nvSpPr>
          <p:spPr>
            <a:xfrm>
              <a:off x="508284" y="1856113"/>
              <a:ext cx="8127431" cy="306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50" dirty="0">
                <a:solidFill>
                  <a:schemeClr val="tx1"/>
                </a:solidFill>
              </a:endParaRPr>
            </a:p>
          </p:txBody>
        </p:sp>
        <p:sp>
          <p:nvSpPr>
            <p:cNvPr id="22" name="Rectangle 21"/>
            <p:cNvSpPr/>
            <p:nvPr/>
          </p:nvSpPr>
          <p:spPr>
            <a:xfrm>
              <a:off x="4512414" y="2126865"/>
              <a:ext cx="205767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Memory</a:t>
              </a:r>
            </a:p>
          </p:txBody>
        </p:sp>
      </p:grpSp>
      <p:sp>
        <p:nvSpPr>
          <p:cNvPr id="17" name="TextBox 16"/>
          <p:cNvSpPr txBox="1"/>
          <p:nvPr/>
        </p:nvSpPr>
        <p:spPr>
          <a:xfrm>
            <a:off x="1671114" y="2974435"/>
            <a:ext cx="1208689" cy="294811"/>
          </a:xfrm>
          <a:prstGeom prst="rect">
            <a:avLst/>
          </a:prstGeom>
          <a:noFill/>
          <a:ln>
            <a:noFill/>
            <a:prstDash val="dash"/>
          </a:ln>
        </p:spPr>
        <p:txBody>
          <a:bodyPr wrap="none" lIns="27000" tIns="27000" rIns="27000" bIns="13500" rtlCol="0">
            <a:spAutoFit/>
          </a:bodyPr>
          <a:lstStyle/>
          <a:p>
            <a:r>
              <a:rPr lang="en-US" sz="825" b="1" dirty="0" err="1">
                <a:solidFill>
                  <a:srgbClr val="FF0000"/>
                </a:solidFill>
                <a:latin typeface="Courier New Bold" panose="02070309020205020404" charset="0"/>
                <a:cs typeface="Courier New Bold" panose="02070309020205020404" charset="0"/>
              </a:rPr>
              <a:t>Ld</a:t>
            </a:r>
            <a:r>
              <a:rPr lang="en-US" sz="825" b="1" dirty="0">
                <a:solidFill>
                  <a:srgbClr val="FF0000"/>
                </a:solidFill>
                <a:latin typeface="Courier New Bold" panose="02070309020205020404" charset="0"/>
                <a:cs typeface="Courier New Bold" panose="02070309020205020404" charset="0"/>
              </a:rPr>
              <a:t>  reg x4, 0(x1) </a:t>
            </a:r>
          </a:p>
          <a:p>
            <a:r>
              <a:rPr lang="en-US" sz="825" b="1" dirty="0">
                <a:solidFill>
                  <a:schemeClr val="accent1"/>
                </a:solidFill>
                <a:latin typeface="Courier New Bold" panose="02070309020205020404" charset="0"/>
                <a:cs typeface="Courier New Bold" panose="02070309020205020404" charset="0"/>
              </a:rPr>
              <a:t>Lui reg x2, 0x1234</a:t>
            </a:r>
          </a:p>
        </p:txBody>
      </p:sp>
      <p:sp>
        <p:nvSpPr>
          <p:cNvPr id="18" name="TextBox 17"/>
          <p:cNvSpPr txBox="1"/>
          <p:nvPr/>
        </p:nvSpPr>
        <p:spPr>
          <a:xfrm>
            <a:off x="1578650" y="2215736"/>
            <a:ext cx="2362853" cy="167853"/>
          </a:xfrm>
          <a:prstGeom prst="rect">
            <a:avLst/>
          </a:prstGeom>
          <a:noFill/>
          <a:ln>
            <a:solidFill>
              <a:schemeClr val="tx1"/>
            </a:solidFill>
            <a:prstDash val="dash"/>
          </a:ln>
        </p:spPr>
        <p:txBody>
          <a:bodyPr wrap="none" lIns="27000" tIns="27000" rIns="27000" bIns="13500" rtlCol="0">
            <a:spAutoFit/>
          </a:bodyPr>
          <a:lstStyle/>
          <a:p>
            <a:pPr algn="ctr"/>
            <a:r>
              <a:rPr lang="en-US" sz="825" b="1" dirty="0">
                <a:solidFill>
                  <a:schemeClr val="accent6"/>
                </a:solidFill>
                <a:latin typeface="Courier New Bold" panose="02070309020205020404" charset="0"/>
                <a:cs typeface="Courier New Bold" panose="02070309020205020404" charset="0"/>
              </a:rPr>
              <a:t>000000</a:t>
            </a:r>
            <a:r>
              <a:rPr lang="en-US" sz="825" b="1" dirty="0">
                <a:latin typeface="Courier New Bold" panose="02070309020205020404" charset="0"/>
                <a:cs typeface="Courier New Bold" panose="02070309020205020404" charset="0"/>
              </a:rPr>
              <a:t> </a:t>
            </a:r>
            <a:r>
              <a:rPr lang="en-US" sz="825" b="1" dirty="0">
                <a:solidFill>
                  <a:schemeClr val="accent2">
                    <a:lumMod val="75000"/>
                  </a:schemeClr>
                </a:solidFill>
                <a:latin typeface="Courier New Bold" panose="02070309020205020404" charset="0"/>
                <a:cs typeface="Courier New Bold" panose="02070309020205020404" charset="0"/>
              </a:rPr>
              <a:t>00100 </a:t>
            </a:r>
            <a:r>
              <a:rPr lang="en-US" sz="825" b="1" dirty="0">
                <a:solidFill>
                  <a:srgbClr val="7030A0"/>
                </a:solidFill>
                <a:latin typeface="Courier New Bold" panose="02070309020205020404" charset="0"/>
                <a:cs typeface="Courier New Bold" panose="02070309020205020404" charset="0"/>
              </a:rPr>
              <a:t>00010</a:t>
            </a:r>
            <a:r>
              <a:rPr lang="en-US" sz="825" b="1" dirty="0">
                <a:latin typeface="Courier New Bold" panose="02070309020205020404" charset="0"/>
                <a:cs typeface="Courier New Bold" panose="02070309020205020404" charset="0"/>
              </a:rPr>
              <a:t> </a:t>
            </a:r>
            <a:r>
              <a:rPr lang="en-US" sz="825" b="1" dirty="0">
                <a:solidFill>
                  <a:schemeClr val="accent1"/>
                </a:solidFill>
                <a:latin typeface="Courier New Bold" panose="02070309020205020404" charset="0"/>
                <a:cs typeface="Courier New Bold" panose="02070309020205020404" charset="0"/>
              </a:rPr>
              <a:t>00010</a:t>
            </a:r>
            <a:r>
              <a:rPr lang="en-US" sz="825" b="1" dirty="0">
                <a:solidFill>
                  <a:schemeClr val="accent6"/>
                </a:solidFill>
                <a:latin typeface="Courier New Bold" panose="02070309020205020404" charset="0"/>
                <a:cs typeface="Courier New Bold" panose="02070309020205020404" charset="0"/>
              </a:rPr>
              <a:t>000000010000</a:t>
            </a:r>
          </a:p>
        </p:txBody>
      </p:sp>
      <p:sp>
        <p:nvSpPr>
          <p:cNvPr id="19" name="Arc 18"/>
          <p:cNvSpPr/>
          <p:nvPr/>
        </p:nvSpPr>
        <p:spPr>
          <a:xfrm flipH="1">
            <a:off x="1320955" y="2312079"/>
            <a:ext cx="700318" cy="794660"/>
          </a:xfrm>
          <a:prstGeom prst="arc">
            <a:avLst>
              <a:gd name="adj1" fmla="val 17378787"/>
              <a:gd name="adj2" fmla="val 4678222"/>
            </a:avLst>
          </a:prstGeom>
          <a:ln w="60325">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灯片编号占位符 3"/>
          <p:cNvSpPr>
            <a:spLocks noGrp="1"/>
          </p:cNvSpPr>
          <p:nvPr>
            <p:ph type="sldNum" sz="quarter" idx="10"/>
          </p:nvPr>
        </p:nvSpPr>
        <p:spPr/>
        <p:txBody>
          <a:bodyPr/>
          <a:lstStyle/>
          <a:p>
            <a:fld id="{D9B6BDF2-6896-4B98-8776-C18582F63BA5}" type="slidenum">
              <a:rPr lang="zh-TW" altLang="en-US" smtClean="0"/>
              <a:t>37</a:t>
            </a:fld>
            <a:endParaRPr lang="zh-TW" altLang="en-US"/>
          </a:p>
        </p:txBody>
      </p:sp>
      <p:sp>
        <p:nvSpPr>
          <p:cNvPr id="5" name="TextBox 4">
            <a:extLst>
              <a:ext uri="{FF2B5EF4-FFF2-40B4-BE49-F238E27FC236}">
                <a16:creationId xmlns:a16="http://schemas.microsoft.com/office/drawing/2014/main" id="{2192BF8C-34C4-45C0-8086-B8430C1E0201}"/>
              </a:ext>
            </a:extLst>
          </p:cNvPr>
          <p:cNvSpPr txBox="1"/>
          <p:nvPr/>
        </p:nvSpPr>
        <p:spPr>
          <a:xfrm>
            <a:off x="3695700" y="2780193"/>
            <a:ext cx="605754" cy="64282"/>
          </a:xfrm>
          <a:prstGeom prst="rect">
            <a:avLst/>
          </a:prstGeom>
          <a:noFill/>
          <a:ln w="12700">
            <a:solidFill>
              <a:schemeClr val="tx2"/>
            </a:solidFill>
          </a:ln>
        </p:spPr>
        <p:txBody>
          <a:bodyPr wrap="square" rtlCol="0" anchor="ctr" anchorCtr="1">
            <a:spAutoFit/>
          </a:bodyPr>
          <a:lstStyle/>
          <a:p>
            <a:endParaRPr lang="en-US" dirty="0">
              <a:ea typeface="標楷體" pitchFamily="65" charset="-120"/>
              <a:cs typeface="Calibri" panose="020F07020304040A0204" pitchFamily="34" charset="0"/>
            </a:endParaRPr>
          </a:p>
        </p:txBody>
      </p:sp>
      <p:sp>
        <p:nvSpPr>
          <p:cNvPr id="21" name="TextBox 20">
            <a:extLst>
              <a:ext uri="{FF2B5EF4-FFF2-40B4-BE49-F238E27FC236}">
                <a16:creationId xmlns:a16="http://schemas.microsoft.com/office/drawing/2014/main" id="{48D51E93-D12E-4663-95F5-1BC897943F78}"/>
              </a:ext>
            </a:extLst>
          </p:cNvPr>
          <p:cNvSpPr txBox="1"/>
          <p:nvPr/>
        </p:nvSpPr>
        <p:spPr>
          <a:xfrm>
            <a:off x="3695700" y="2847313"/>
            <a:ext cx="605754" cy="64282"/>
          </a:xfrm>
          <a:prstGeom prst="rect">
            <a:avLst/>
          </a:prstGeom>
          <a:noFill/>
          <a:ln w="12700">
            <a:solidFill>
              <a:schemeClr val="tx2"/>
            </a:solidFill>
          </a:ln>
        </p:spPr>
        <p:txBody>
          <a:bodyPr wrap="square" rtlCol="0" anchor="ctr" anchorCtr="1">
            <a:spAutoFit/>
          </a:bodyPr>
          <a:lstStyle/>
          <a:p>
            <a:endParaRPr lang="en-US" dirty="0">
              <a:ea typeface="標楷體" pitchFamily="65" charset="-120"/>
              <a:cs typeface="Calibri" panose="020F07020304040A0204" pitchFamily="34" charset="0"/>
            </a:endParaRPr>
          </a:p>
        </p:txBody>
      </p:sp>
      <p:sp>
        <p:nvSpPr>
          <p:cNvPr id="23" name="TextBox 22">
            <a:extLst>
              <a:ext uri="{FF2B5EF4-FFF2-40B4-BE49-F238E27FC236}">
                <a16:creationId xmlns:a16="http://schemas.microsoft.com/office/drawing/2014/main" id="{E74877B3-F66A-4DD2-8401-B929E3B9E6A5}"/>
              </a:ext>
            </a:extLst>
          </p:cNvPr>
          <p:cNvSpPr txBox="1"/>
          <p:nvPr/>
        </p:nvSpPr>
        <p:spPr>
          <a:xfrm>
            <a:off x="3695700" y="2911193"/>
            <a:ext cx="605754" cy="64282"/>
          </a:xfrm>
          <a:prstGeom prst="rect">
            <a:avLst/>
          </a:prstGeom>
          <a:noFill/>
          <a:ln w="12700">
            <a:solidFill>
              <a:schemeClr val="tx2"/>
            </a:solidFill>
          </a:ln>
        </p:spPr>
        <p:txBody>
          <a:bodyPr wrap="square" rtlCol="0" anchor="ctr" anchorCtr="1">
            <a:spAutoFit/>
          </a:bodyPr>
          <a:lstStyle/>
          <a:p>
            <a:endParaRPr lang="en-US" dirty="0">
              <a:ea typeface="標楷體" pitchFamily="65" charset="-120"/>
              <a:cs typeface="Calibri" panose="020F07020304040A0204" pitchFamily="34" charset="0"/>
            </a:endParaRPr>
          </a:p>
        </p:txBody>
      </p:sp>
      <p:sp>
        <p:nvSpPr>
          <p:cNvPr id="24" name="TextBox 23">
            <a:extLst>
              <a:ext uri="{FF2B5EF4-FFF2-40B4-BE49-F238E27FC236}">
                <a16:creationId xmlns:a16="http://schemas.microsoft.com/office/drawing/2014/main" id="{0EE455CE-C160-4FE1-848F-FB11719D130F}"/>
              </a:ext>
            </a:extLst>
          </p:cNvPr>
          <p:cNvSpPr txBox="1"/>
          <p:nvPr/>
        </p:nvSpPr>
        <p:spPr>
          <a:xfrm>
            <a:off x="5194539" y="2634264"/>
            <a:ext cx="1336984" cy="854080"/>
          </a:xfrm>
          <a:prstGeom prst="rect">
            <a:avLst/>
          </a:prstGeom>
          <a:noFill/>
          <a:ln>
            <a:solidFill>
              <a:schemeClr val="tx1"/>
            </a:solidFill>
            <a:prstDash val="dash"/>
          </a:ln>
        </p:spPr>
        <p:txBody>
          <a:bodyPr wrap="square" rtlCol="0">
            <a:spAutoFit/>
          </a:bodyPr>
          <a:lstStyle/>
          <a:p>
            <a:r>
              <a:rPr lang="en-US" sz="825" b="1" dirty="0">
                <a:latin typeface="Courier New Bold" panose="02070309020205020404" charset="0"/>
                <a:cs typeface="Courier New Bold" panose="02070309020205020404" charset="0"/>
              </a:rPr>
              <a:t>001000 00000 00101</a:t>
            </a:r>
          </a:p>
          <a:p>
            <a:r>
              <a:rPr lang="en-US" sz="825" b="1" dirty="0">
                <a:latin typeface="Courier New Bold" panose="02070309020205020404" charset="0"/>
                <a:cs typeface="Courier New Bold" panose="02070309020205020404" charset="0"/>
              </a:rPr>
              <a:t>000100 00100 00010 </a:t>
            </a:r>
          </a:p>
          <a:p>
            <a:r>
              <a:rPr lang="en-US" sz="825" b="1" dirty="0">
                <a:latin typeface="Courier New Bold" panose="02070309020205020404" charset="0"/>
                <a:cs typeface="Courier New Bold" panose="02070309020205020404" charset="0"/>
              </a:rPr>
              <a:t>100011 00010 01111</a:t>
            </a:r>
          </a:p>
          <a:p>
            <a:r>
              <a:rPr lang="en-US" sz="825" b="1" dirty="0">
                <a:latin typeface="Courier New Bold" panose="02070309020205020404" charset="0"/>
                <a:cs typeface="Courier New Bold" panose="02070309020205020404" charset="0"/>
              </a:rPr>
              <a:t>100011 00010 10000 </a:t>
            </a:r>
          </a:p>
          <a:p>
            <a:r>
              <a:rPr lang="en-US" sz="825" b="1" dirty="0">
                <a:latin typeface="Courier New Bold" panose="02070309020205020404" charset="0"/>
                <a:cs typeface="Courier New Bold" panose="02070309020205020404" charset="0"/>
              </a:rPr>
              <a:t>101011 00010 01111</a:t>
            </a:r>
          </a:p>
          <a:p>
            <a:r>
              <a:rPr lang="en-US" sz="825" b="1" dirty="0">
                <a:latin typeface="Courier New Bold" panose="02070309020205020404" charset="0"/>
                <a:cs typeface="Courier New Bold" panose="02070309020205020404" charset="0"/>
              </a:rPr>
              <a:t>000000 11111 00000</a:t>
            </a:r>
          </a:p>
        </p:txBody>
      </p:sp>
      <p:cxnSp>
        <p:nvCxnSpPr>
          <p:cNvPr id="16" name="Straight Arrow Connector 15">
            <a:extLst>
              <a:ext uri="{FF2B5EF4-FFF2-40B4-BE49-F238E27FC236}">
                <a16:creationId xmlns:a16="http://schemas.microsoft.com/office/drawing/2014/main" id="{63241BE5-8E01-4A9C-96C8-6B9C0FB405B6}"/>
              </a:ext>
            </a:extLst>
          </p:cNvPr>
          <p:cNvCxnSpPr>
            <a:endCxn id="21" idx="3"/>
          </p:cNvCxnSpPr>
          <p:nvPr/>
        </p:nvCxnSpPr>
        <p:spPr bwMode="auto">
          <a:xfrm flipH="1">
            <a:off x="4301454" y="2879454"/>
            <a:ext cx="963966" cy="0"/>
          </a:xfrm>
          <a:prstGeom prst="straightConnector1">
            <a:avLst/>
          </a:prstGeom>
          <a:noFill/>
          <a:ln w="28575" cap="flat" cmpd="sng" algn="ctr">
            <a:solidFill>
              <a:srgbClr val="FF0000"/>
            </a:solidFill>
            <a:prstDash val="solid"/>
            <a:round/>
            <a:headEnd type="none" w="med" len="med"/>
            <a:tailEnd type="triangle"/>
          </a:ln>
        </p:spPr>
      </p:cxnSp>
      <p:sp>
        <p:nvSpPr>
          <p:cNvPr id="25" name="TextBox 24">
            <a:extLst>
              <a:ext uri="{FF2B5EF4-FFF2-40B4-BE49-F238E27FC236}">
                <a16:creationId xmlns:a16="http://schemas.microsoft.com/office/drawing/2014/main" id="{43B50643-50F2-4FBA-8ACA-374B31B2B16A}"/>
              </a:ext>
            </a:extLst>
          </p:cNvPr>
          <p:cNvSpPr txBox="1"/>
          <p:nvPr/>
        </p:nvSpPr>
        <p:spPr>
          <a:xfrm>
            <a:off x="3603747" y="2928263"/>
            <a:ext cx="772969" cy="276999"/>
          </a:xfrm>
          <a:prstGeom prst="rect">
            <a:avLst/>
          </a:prstGeom>
          <a:noFill/>
        </p:spPr>
        <p:txBody>
          <a:bodyPr wrap="none" rtlCol="0" anchor="ctr" anchorCtr="1">
            <a:spAutoFit/>
          </a:bodyPr>
          <a:lstStyle/>
          <a:p>
            <a:r>
              <a:rPr lang="en-US" sz="1200" dirty="0">
                <a:ea typeface="標楷體" pitchFamily="65" charset="-120"/>
                <a:cs typeface="Calibri" panose="020F07020304040A0204" pitchFamily="34" charset="0"/>
              </a:rPr>
              <a:t>registers</a:t>
            </a:r>
          </a:p>
        </p:txBody>
      </p:sp>
      <p:sp>
        <p:nvSpPr>
          <p:cNvPr id="6" name="TextBox 5">
            <a:extLst>
              <a:ext uri="{FF2B5EF4-FFF2-40B4-BE49-F238E27FC236}">
                <a16:creationId xmlns:a16="http://schemas.microsoft.com/office/drawing/2014/main" id="{F19FB468-EC3D-4CF5-AEBC-6C2842B2ABCD}"/>
              </a:ext>
            </a:extLst>
          </p:cNvPr>
          <p:cNvSpPr txBox="1"/>
          <p:nvPr/>
        </p:nvSpPr>
        <p:spPr>
          <a:xfrm>
            <a:off x="712470" y="765208"/>
            <a:ext cx="7866384" cy="646331"/>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Register: A temporary storage to hold data so that the CPU can access the </a:t>
            </a:r>
          </a:p>
          <a:p>
            <a:r>
              <a:rPr lang="en-US" dirty="0">
                <a:ea typeface="標楷體" pitchFamily="65" charset="-120"/>
                <a:cs typeface="Calibri" panose="020F07020304040A0204" pitchFamily="34" charset="0"/>
              </a:rPr>
              <a:t>data for computation</a:t>
            </a:r>
          </a:p>
        </p:txBody>
      </p:sp>
    </p:spTree>
    <p:extLst>
      <p:ext uri="{BB962C8B-B14F-4D97-AF65-F5344CB8AC3E}">
        <p14:creationId xmlns:p14="http://schemas.microsoft.com/office/powerpoint/2010/main" val="418801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9040" y="108349"/>
            <a:ext cx="7466650" cy="519113"/>
          </a:xfrm>
        </p:spPr>
        <p:txBody>
          <a:bodyPr/>
          <a:lstStyle/>
          <a:p>
            <a:r>
              <a:rPr lang="en-US" sz="3200" dirty="0"/>
              <a:t>Executing Code (2) </a:t>
            </a:r>
          </a:p>
        </p:txBody>
      </p:sp>
      <p:sp>
        <p:nvSpPr>
          <p:cNvPr id="20" name="Content Placeholder 19"/>
          <p:cNvSpPr>
            <a:spLocks noGrp="1"/>
          </p:cNvSpPr>
          <p:nvPr>
            <p:ph idx="1"/>
          </p:nvPr>
        </p:nvSpPr>
        <p:spPr>
          <a:xfrm>
            <a:off x="1614488" y="3924964"/>
            <a:ext cx="5915025" cy="739754"/>
          </a:xfrm>
        </p:spPr>
        <p:txBody>
          <a:bodyPr>
            <a:normAutofit/>
          </a:bodyPr>
          <a:lstStyle/>
          <a:p>
            <a:r>
              <a:rPr lang="en-US" sz="1600" dirty="0"/>
              <a:t>Control </a:t>
            </a:r>
            <a:r>
              <a:rPr lang="en-US" sz="1600" b="1" dirty="0">
                <a:solidFill>
                  <a:schemeClr val="accent1"/>
                </a:solidFill>
              </a:rPr>
              <a:t>decodes</a:t>
            </a:r>
            <a:r>
              <a:rPr lang="en-US" sz="1600" dirty="0">
                <a:solidFill>
                  <a:schemeClr val="accent1"/>
                </a:solidFill>
              </a:rPr>
              <a:t> </a:t>
            </a:r>
            <a:r>
              <a:rPr lang="en-US" sz="1600" dirty="0"/>
              <a:t>the instruction to determine what to execute</a:t>
            </a:r>
          </a:p>
          <a:p>
            <a:r>
              <a:rPr lang="en-US" sz="1600" dirty="0" err="1"/>
              <a:t>Datapath</a:t>
            </a:r>
            <a:r>
              <a:rPr lang="en-US" sz="1600" dirty="0"/>
              <a:t> </a:t>
            </a:r>
            <a:r>
              <a:rPr lang="en-US" sz="1600" b="1" dirty="0">
                <a:solidFill>
                  <a:schemeClr val="accent1"/>
                </a:solidFill>
              </a:rPr>
              <a:t>executes</a:t>
            </a:r>
            <a:r>
              <a:rPr lang="en-US" sz="1600" dirty="0">
                <a:solidFill>
                  <a:schemeClr val="accent1"/>
                </a:solidFill>
              </a:rPr>
              <a:t> </a:t>
            </a:r>
            <a:r>
              <a:rPr lang="en-US" sz="1600" dirty="0"/>
              <a:t>the instruction as directed by control</a:t>
            </a:r>
          </a:p>
        </p:txBody>
      </p:sp>
      <p:grpSp>
        <p:nvGrpSpPr>
          <p:cNvPr id="15" name="Group 14"/>
          <p:cNvGrpSpPr/>
          <p:nvPr/>
        </p:nvGrpSpPr>
        <p:grpSpPr>
          <a:xfrm>
            <a:off x="1524214" y="1392085"/>
            <a:ext cx="6095573" cy="2299322"/>
            <a:chOff x="508284" y="1856113"/>
            <a:chExt cx="8127431" cy="3065762"/>
          </a:xfrm>
        </p:grpSpPr>
        <p:sp>
          <p:nvSpPr>
            <p:cNvPr id="7" name="Rectangle 6"/>
            <p:cNvSpPr/>
            <p:nvPr/>
          </p:nvSpPr>
          <p:spPr>
            <a:xfrm>
              <a:off x="811150" y="2126865"/>
              <a:ext cx="3636275"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Processor</a:t>
              </a:r>
            </a:p>
          </p:txBody>
        </p:sp>
        <p:grpSp>
          <p:nvGrpSpPr>
            <p:cNvPr id="3" name="Group 2"/>
            <p:cNvGrpSpPr/>
            <p:nvPr/>
          </p:nvGrpSpPr>
          <p:grpSpPr>
            <a:xfrm>
              <a:off x="6698706" y="2126865"/>
              <a:ext cx="1622738" cy="2524259"/>
              <a:chOff x="4612631" y="3301324"/>
              <a:chExt cx="1622738" cy="2524259"/>
            </a:xfrm>
          </p:grpSpPr>
          <p:sp>
            <p:nvSpPr>
              <p:cNvPr id="8" name="Rectangle 7"/>
              <p:cNvSpPr/>
              <p:nvPr/>
            </p:nvSpPr>
            <p:spPr>
              <a:xfrm>
                <a:off x="4612631" y="3301324"/>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Devices</a:t>
                </a:r>
              </a:p>
            </p:txBody>
          </p:sp>
          <p:sp>
            <p:nvSpPr>
              <p:cNvPr id="9" name="Rectangle 8"/>
              <p:cNvSpPr/>
              <p:nvPr/>
            </p:nvSpPr>
            <p:spPr>
              <a:xfrm>
                <a:off x="4899171" y="3745942"/>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a:solidFill>
                      <a:schemeClr val="tx1"/>
                    </a:solidFill>
                  </a:rPr>
                  <a:t>Network</a:t>
                </a:r>
                <a:endParaRPr lang="en-US" sz="1350" dirty="0">
                  <a:solidFill>
                    <a:schemeClr val="tx1"/>
                  </a:solidFill>
                </a:endParaRPr>
              </a:p>
            </p:txBody>
          </p:sp>
          <p:sp>
            <p:nvSpPr>
              <p:cNvPr id="10" name="Rectangle 9"/>
              <p:cNvSpPr/>
              <p:nvPr/>
            </p:nvSpPr>
            <p:spPr>
              <a:xfrm>
                <a:off x="4899171" y="4411188"/>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Input</a:t>
                </a:r>
              </a:p>
            </p:txBody>
          </p:sp>
          <p:sp>
            <p:nvSpPr>
              <p:cNvPr id="11" name="Rectangle 10"/>
              <p:cNvSpPr/>
              <p:nvPr/>
            </p:nvSpPr>
            <p:spPr>
              <a:xfrm>
                <a:off x="4899171" y="5076434"/>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Output</a:t>
                </a:r>
              </a:p>
            </p:txBody>
          </p:sp>
        </p:grpSp>
        <p:sp>
          <p:nvSpPr>
            <p:cNvPr id="12" name="Rectangle 11"/>
            <p:cNvSpPr/>
            <p:nvPr/>
          </p:nvSpPr>
          <p:spPr>
            <a:xfrm>
              <a:off x="1035289" y="2853780"/>
              <a:ext cx="3175983"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1350" b="1" dirty="0">
                  <a:solidFill>
                    <a:schemeClr val="accent1"/>
                  </a:solidFill>
                </a:rPr>
                <a:t>Control</a:t>
              </a:r>
            </a:p>
          </p:txBody>
        </p:sp>
        <p:sp>
          <p:nvSpPr>
            <p:cNvPr id="13" name="Rectangle 12"/>
            <p:cNvSpPr/>
            <p:nvPr/>
          </p:nvSpPr>
          <p:spPr>
            <a:xfrm>
              <a:off x="1035290" y="3634367"/>
              <a:ext cx="3175982" cy="8028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0" rtlCol="0" anchor="t" anchorCtr="0"/>
            <a:lstStyle/>
            <a:p>
              <a:pPr algn="ctr"/>
              <a:r>
                <a:rPr lang="en-US" sz="1350" b="1" dirty="0" err="1">
                  <a:solidFill>
                    <a:schemeClr val="accent1"/>
                  </a:solidFill>
                </a:rPr>
                <a:t>Datapath</a:t>
              </a:r>
              <a:endParaRPr lang="en-US" sz="1350" b="1" dirty="0">
                <a:solidFill>
                  <a:schemeClr val="accent1"/>
                </a:solidFill>
              </a:endParaRPr>
            </a:p>
          </p:txBody>
        </p:sp>
        <p:sp>
          <p:nvSpPr>
            <p:cNvPr id="14" name="Rectangle 13"/>
            <p:cNvSpPr/>
            <p:nvPr/>
          </p:nvSpPr>
          <p:spPr>
            <a:xfrm>
              <a:off x="508284" y="1856113"/>
              <a:ext cx="8127431" cy="306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50" dirty="0">
                <a:solidFill>
                  <a:schemeClr val="tx1"/>
                </a:solidFill>
              </a:endParaRPr>
            </a:p>
          </p:txBody>
        </p:sp>
        <p:sp>
          <p:nvSpPr>
            <p:cNvPr id="22" name="Rectangle 21"/>
            <p:cNvSpPr/>
            <p:nvPr/>
          </p:nvSpPr>
          <p:spPr>
            <a:xfrm>
              <a:off x="4761697" y="2126865"/>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Memory</a:t>
              </a:r>
            </a:p>
          </p:txBody>
        </p:sp>
      </p:grpSp>
      <p:sp>
        <p:nvSpPr>
          <p:cNvPr id="17" name="TextBox 16"/>
          <p:cNvSpPr txBox="1"/>
          <p:nvPr/>
        </p:nvSpPr>
        <p:spPr>
          <a:xfrm>
            <a:off x="2427527" y="2959334"/>
            <a:ext cx="1450340" cy="294640"/>
          </a:xfrm>
          <a:prstGeom prst="rect">
            <a:avLst/>
          </a:prstGeom>
          <a:noFill/>
          <a:ln>
            <a:noFill/>
            <a:prstDash val="dash"/>
          </a:ln>
        </p:spPr>
        <p:txBody>
          <a:bodyPr wrap="none" lIns="27000" tIns="27000" rIns="27000" bIns="13500" rtlCol="0">
            <a:spAutoFit/>
          </a:bodyPr>
          <a:lstStyle/>
          <a:p>
            <a:r>
              <a:rPr lang="en-US" sz="825" b="1" dirty="0">
                <a:solidFill>
                  <a:schemeClr val="accent6"/>
                </a:solidFill>
                <a:latin typeface="Courier New Bold" panose="02070309020205020404" charset="0"/>
                <a:cs typeface="Courier New Bold" panose="02070309020205020404" charset="0"/>
              </a:rPr>
              <a:t>Add </a:t>
            </a:r>
            <a:r>
              <a:rPr lang="en-US" sz="825" b="1" dirty="0" err="1">
                <a:solidFill>
                  <a:schemeClr val="accent2">
                    <a:lumMod val="75000"/>
                  </a:schemeClr>
                </a:solidFill>
                <a:latin typeface="Courier New Bold" panose="02070309020205020404" charset="0"/>
                <a:cs typeface="Courier New Bold" panose="02070309020205020404" charset="0"/>
              </a:rPr>
              <a:t>Reg</a:t>
            </a:r>
            <a:r>
              <a:rPr lang="en-US" sz="825" b="1" dirty="0">
                <a:solidFill>
                  <a:schemeClr val="accent2">
                    <a:lumMod val="75000"/>
                  </a:schemeClr>
                </a:solidFill>
                <a:latin typeface="Courier New Bold" panose="02070309020205020404" charset="0"/>
                <a:cs typeface="Courier New Bold" panose="02070309020205020404" charset="0"/>
              </a:rPr>
              <a:t> #4</a:t>
            </a:r>
            <a:r>
              <a:rPr lang="en-US" sz="825" b="1" dirty="0">
                <a:latin typeface="Courier New Bold" panose="02070309020205020404" charset="0"/>
                <a:cs typeface="Courier New Bold" panose="02070309020205020404" charset="0"/>
              </a:rPr>
              <a:t> and </a:t>
            </a:r>
            <a:r>
              <a:rPr lang="en-US" sz="825" b="1" dirty="0" err="1">
                <a:solidFill>
                  <a:srgbClr val="7030A0"/>
                </a:solidFill>
                <a:latin typeface="Courier New Bold" panose="02070309020205020404" charset="0"/>
                <a:cs typeface="Courier New Bold" panose="02070309020205020404" charset="0"/>
              </a:rPr>
              <a:t>Reg</a:t>
            </a:r>
            <a:r>
              <a:rPr lang="en-US" sz="825" b="1" dirty="0">
                <a:solidFill>
                  <a:srgbClr val="7030A0"/>
                </a:solidFill>
                <a:latin typeface="Courier New Bold" panose="02070309020205020404" charset="0"/>
                <a:cs typeface="Courier New Bold" panose="02070309020205020404" charset="0"/>
              </a:rPr>
              <a:t> #2</a:t>
            </a:r>
            <a:r>
              <a:rPr lang="en-US" sz="825" b="1" dirty="0">
                <a:latin typeface="Courier New Bold" panose="02070309020205020404" charset="0"/>
                <a:cs typeface="Courier New Bold" panose="02070309020205020404" charset="0"/>
              </a:rPr>
              <a:t>,</a:t>
            </a:r>
            <a:br>
              <a:rPr lang="en-US" sz="825" b="1" dirty="0">
                <a:latin typeface="Courier New Bold" panose="02070309020205020404" charset="0"/>
                <a:cs typeface="Courier New Bold" panose="02070309020205020404" charset="0"/>
              </a:rPr>
            </a:br>
            <a:r>
              <a:rPr lang="en-US" sz="825" b="1" dirty="0">
                <a:solidFill>
                  <a:schemeClr val="accent1"/>
                </a:solidFill>
                <a:latin typeface="Courier New Bold" panose="02070309020205020404" charset="0"/>
                <a:cs typeface="Courier New Bold" panose="02070309020205020404" charset="0"/>
              </a:rPr>
              <a:t>put result in </a:t>
            </a:r>
            <a:r>
              <a:rPr lang="en-US" sz="825" b="1" dirty="0" err="1">
                <a:solidFill>
                  <a:schemeClr val="accent1"/>
                </a:solidFill>
                <a:latin typeface="Courier New Bold" panose="02070309020205020404" charset="0"/>
                <a:cs typeface="Courier New Bold" panose="02070309020205020404" charset="0"/>
              </a:rPr>
              <a:t>Reg</a:t>
            </a:r>
            <a:r>
              <a:rPr lang="en-US" sz="825" b="1" dirty="0">
                <a:solidFill>
                  <a:schemeClr val="accent1"/>
                </a:solidFill>
                <a:latin typeface="Courier New Bold" panose="02070309020205020404" charset="0"/>
                <a:cs typeface="Courier New Bold" panose="02070309020205020404" charset="0"/>
              </a:rPr>
              <a:t> #2</a:t>
            </a:r>
          </a:p>
        </p:txBody>
      </p:sp>
      <p:sp>
        <p:nvSpPr>
          <p:cNvPr id="18" name="TextBox 17"/>
          <p:cNvSpPr txBox="1"/>
          <p:nvPr/>
        </p:nvSpPr>
        <p:spPr>
          <a:xfrm>
            <a:off x="1961096" y="2344354"/>
            <a:ext cx="2298731" cy="167853"/>
          </a:xfrm>
          <a:prstGeom prst="rect">
            <a:avLst/>
          </a:prstGeom>
          <a:noFill/>
          <a:ln>
            <a:solidFill>
              <a:schemeClr val="tx1"/>
            </a:solidFill>
            <a:prstDash val="dash"/>
          </a:ln>
        </p:spPr>
        <p:txBody>
          <a:bodyPr wrap="none" lIns="27000" tIns="27000" rIns="27000" bIns="13500" rtlCol="0">
            <a:spAutoFit/>
          </a:bodyPr>
          <a:lstStyle/>
          <a:p>
            <a:pPr algn="ctr"/>
            <a:r>
              <a:rPr lang="en-US" sz="825" b="1" dirty="0">
                <a:solidFill>
                  <a:schemeClr val="accent6"/>
                </a:solidFill>
                <a:latin typeface="Courier New Bold" panose="02070309020205020404" charset="0"/>
                <a:cs typeface="Courier New Bold" panose="02070309020205020404" charset="0"/>
              </a:rPr>
              <a:t>000000</a:t>
            </a:r>
            <a:r>
              <a:rPr lang="en-US" sz="825" b="1" dirty="0">
                <a:latin typeface="Courier New Bold" panose="02070309020205020404" charset="0"/>
                <a:cs typeface="Courier New Bold" panose="02070309020205020404" charset="0"/>
              </a:rPr>
              <a:t> </a:t>
            </a:r>
            <a:r>
              <a:rPr lang="en-US" sz="825" b="1" dirty="0">
                <a:solidFill>
                  <a:schemeClr val="accent2">
                    <a:lumMod val="75000"/>
                  </a:schemeClr>
                </a:solidFill>
                <a:latin typeface="Courier New Bold" panose="02070309020205020404" charset="0"/>
                <a:cs typeface="Courier New Bold" panose="02070309020205020404" charset="0"/>
              </a:rPr>
              <a:t>00100 </a:t>
            </a:r>
            <a:r>
              <a:rPr lang="en-US" sz="825" b="1" dirty="0">
                <a:solidFill>
                  <a:srgbClr val="7030A0"/>
                </a:solidFill>
                <a:latin typeface="Courier New Bold" panose="02070309020205020404" charset="0"/>
                <a:cs typeface="Courier New Bold" panose="02070309020205020404" charset="0"/>
              </a:rPr>
              <a:t>00010</a:t>
            </a:r>
            <a:r>
              <a:rPr lang="en-US" sz="825" b="1" dirty="0">
                <a:latin typeface="Courier New Bold" panose="02070309020205020404" charset="0"/>
                <a:cs typeface="Courier New Bold" panose="02070309020205020404" charset="0"/>
              </a:rPr>
              <a:t> </a:t>
            </a:r>
            <a:r>
              <a:rPr lang="en-US" sz="825" b="1" dirty="0">
                <a:solidFill>
                  <a:schemeClr val="accent1"/>
                </a:solidFill>
                <a:latin typeface="Courier New Bold" panose="02070309020205020404" charset="0"/>
                <a:cs typeface="Courier New Bold" panose="02070309020205020404" charset="0"/>
              </a:rPr>
              <a:t>00010</a:t>
            </a:r>
            <a:r>
              <a:rPr lang="en-US" sz="825" b="1" dirty="0">
                <a:solidFill>
                  <a:schemeClr val="accent6"/>
                </a:solidFill>
                <a:latin typeface="Courier New Bold" panose="02070309020205020404" charset="0"/>
                <a:cs typeface="Courier New Bold" panose="02070309020205020404" charset="0"/>
              </a:rPr>
              <a:t>00000000100</a:t>
            </a:r>
          </a:p>
        </p:txBody>
      </p:sp>
      <p:sp>
        <p:nvSpPr>
          <p:cNvPr id="19" name="Arc 18"/>
          <p:cNvSpPr/>
          <p:nvPr/>
        </p:nvSpPr>
        <p:spPr>
          <a:xfrm flipH="1">
            <a:off x="1717128" y="2358940"/>
            <a:ext cx="700318" cy="794660"/>
          </a:xfrm>
          <a:prstGeom prst="arc">
            <a:avLst>
              <a:gd name="adj1" fmla="val 17378787"/>
              <a:gd name="adj2" fmla="val 4678222"/>
            </a:avLst>
          </a:prstGeom>
          <a:ln w="60325">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灯片编号占位符 3"/>
          <p:cNvSpPr>
            <a:spLocks noGrp="1"/>
          </p:cNvSpPr>
          <p:nvPr>
            <p:ph type="sldNum" sz="quarter" idx="10"/>
          </p:nvPr>
        </p:nvSpPr>
        <p:spPr/>
        <p:txBody>
          <a:bodyPr/>
          <a:lstStyle/>
          <a:p>
            <a:fld id="{D9B6BDF2-6896-4B98-8776-C18582F63BA5}" type="slidenum">
              <a:rPr lang="zh-TW" altLang="en-US" smtClean="0"/>
              <a:t>38</a:t>
            </a:fld>
            <a:endParaRPr lang="zh-TW" altLang="en-US"/>
          </a:p>
        </p:txBody>
      </p:sp>
    </p:spTree>
    <p:extLst>
      <p:ext uri="{BB962C8B-B14F-4D97-AF65-F5344CB8AC3E}">
        <p14:creationId xmlns:p14="http://schemas.microsoft.com/office/powerpoint/2010/main" val="427034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080" y="108349"/>
            <a:ext cx="7527610" cy="519113"/>
          </a:xfrm>
        </p:spPr>
        <p:txBody>
          <a:bodyPr/>
          <a:lstStyle/>
          <a:p>
            <a:r>
              <a:rPr lang="en-US" sz="3200" dirty="0"/>
              <a:t>The Cycle</a:t>
            </a:r>
          </a:p>
        </p:txBody>
      </p:sp>
      <p:sp>
        <p:nvSpPr>
          <p:cNvPr id="3" name="Content Placeholder 2"/>
          <p:cNvSpPr>
            <a:spLocks noGrp="1"/>
          </p:cNvSpPr>
          <p:nvPr>
            <p:ph idx="1"/>
          </p:nvPr>
        </p:nvSpPr>
        <p:spPr>
          <a:xfrm>
            <a:off x="1614488" y="3221372"/>
            <a:ext cx="5915025" cy="1443347"/>
          </a:xfrm>
        </p:spPr>
        <p:txBody>
          <a:bodyPr>
            <a:normAutofit/>
          </a:bodyPr>
          <a:lstStyle/>
          <a:p>
            <a:r>
              <a:rPr lang="en-US" sz="1800" dirty="0"/>
              <a:t>Processor fetches the next instruction from memory</a:t>
            </a:r>
          </a:p>
          <a:p>
            <a:r>
              <a:rPr lang="en-US" sz="1800" dirty="0"/>
              <a:t>How does it know which </a:t>
            </a:r>
            <a:r>
              <a:rPr lang="en-US" sz="1800" b="1" dirty="0">
                <a:solidFill>
                  <a:schemeClr val="accent1"/>
                </a:solidFill>
              </a:rPr>
              <a:t>location</a:t>
            </a:r>
            <a:r>
              <a:rPr lang="en-US" sz="1800" dirty="0">
                <a:solidFill>
                  <a:schemeClr val="accent1"/>
                </a:solidFill>
              </a:rPr>
              <a:t> </a:t>
            </a:r>
            <a:r>
              <a:rPr lang="en-US" sz="1800" dirty="0"/>
              <a:t>in memory to fetch from next?  </a:t>
            </a:r>
          </a:p>
        </p:txBody>
      </p:sp>
      <p:pic>
        <p:nvPicPr>
          <p:cNvPr id="32" name="Picture 31"/>
          <p:cNvPicPr>
            <a:picLocks noChangeAspect="1"/>
          </p:cNvPicPr>
          <p:nvPr/>
        </p:nvPicPr>
        <p:blipFill>
          <a:blip r:embed="rId3"/>
          <a:stretch>
            <a:fillRect/>
          </a:stretch>
        </p:blipFill>
        <p:spPr>
          <a:xfrm>
            <a:off x="1347762" y="1305758"/>
            <a:ext cx="3947789" cy="1492241"/>
          </a:xfrm>
          <a:prstGeom prst="rect">
            <a:avLst/>
          </a:prstGeom>
        </p:spPr>
      </p:pic>
      <p:grpSp>
        <p:nvGrpSpPr>
          <p:cNvPr id="39" name="Group 38"/>
          <p:cNvGrpSpPr/>
          <p:nvPr/>
        </p:nvGrpSpPr>
        <p:grpSpPr>
          <a:xfrm>
            <a:off x="5659292" y="1381531"/>
            <a:ext cx="2078573" cy="1362284"/>
            <a:chOff x="5845553" y="1581852"/>
            <a:chExt cx="2771431" cy="1816379"/>
          </a:xfrm>
        </p:grpSpPr>
        <p:sp>
          <p:nvSpPr>
            <p:cNvPr id="33" name="Oval 32"/>
            <p:cNvSpPr/>
            <p:nvPr/>
          </p:nvSpPr>
          <p:spPr>
            <a:xfrm>
              <a:off x="6686026" y="1581852"/>
              <a:ext cx="1080000" cy="6480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sz="1350" dirty="0"/>
                <a:t>Fetch</a:t>
              </a:r>
            </a:p>
          </p:txBody>
        </p:sp>
        <p:sp>
          <p:nvSpPr>
            <p:cNvPr id="34" name="Oval 33"/>
            <p:cNvSpPr/>
            <p:nvPr/>
          </p:nvSpPr>
          <p:spPr>
            <a:xfrm>
              <a:off x="7536984" y="2750231"/>
              <a:ext cx="1080000" cy="6480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sz="1350" dirty="0"/>
                <a:t>Decode</a:t>
              </a:r>
            </a:p>
          </p:txBody>
        </p:sp>
        <p:sp>
          <p:nvSpPr>
            <p:cNvPr id="35" name="Oval 34"/>
            <p:cNvSpPr/>
            <p:nvPr/>
          </p:nvSpPr>
          <p:spPr>
            <a:xfrm>
              <a:off x="5845553" y="2750231"/>
              <a:ext cx="1080000" cy="648000"/>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sz="1350" dirty="0"/>
                <a:t>Execute</a:t>
              </a:r>
            </a:p>
          </p:txBody>
        </p:sp>
        <p:sp>
          <p:nvSpPr>
            <p:cNvPr id="36" name="Right Arrow 35"/>
            <p:cNvSpPr/>
            <p:nvPr/>
          </p:nvSpPr>
          <p:spPr>
            <a:xfrm rot="3167120">
              <a:off x="7515851" y="2251829"/>
              <a:ext cx="500350" cy="44669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37" name="Right Arrow 36"/>
            <p:cNvSpPr/>
            <p:nvPr/>
          </p:nvSpPr>
          <p:spPr>
            <a:xfrm rot="18432880" flipV="1">
              <a:off x="6461551" y="2205940"/>
              <a:ext cx="500350" cy="44669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38" name="Right Arrow 37"/>
            <p:cNvSpPr/>
            <p:nvPr/>
          </p:nvSpPr>
          <p:spPr>
            <a:xfrm flipH="1">
              <a:off x="6969652" y="2825583"/>
              <a:ext cx="500350" cy="44669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grpSp>
      <p:sp>
        <p:nvSpPr>
          <p:cNvPr id="4" name="灯片编号占位符 3"/>
          <p:cNvSpPr>
            <a:spLocks noGrp="1"/>
          </p:cNvSpPr>
          <p:nvPr>
            <p:ph type="sldNum" sz="quarter" idx="10"/>
          </p:nvPr>
        </p:nvSpPr>
        <p:spPr/>
        <p:txBody>
          <a:bodyPr/>
          <a:lstStyle/>
          <a:p>
            <a:fld id="{D9B6BDF2-6896-4B98-8776-C18582F63BA5}" type="slidenum">
              <a:rPr lang="zh-TW" altLang="en-US" smtClean="0"/>
              <a:t>39</a:t>
            </a:fld>
            <a:endParaRPr lang="zh-TW" altLang="en-US"/>
          </a:p>
        </p:txBody>
      </p:sp>
      <p:sp>
        <p:nvSpPr>
          <p:cNvPr id="5" name="TextBox 4">
            <a:extLst>
              <a:ext uri="{FF2B5EF4-FFF2-40B4-BE49-F238E27FC236}">
                <a16:creationId xmlns:a16="http://schemas.microsoft.com/office/drawing/2014/main" id="{F1008DE0-2AE7-4DD3-AE2D-13C73BFE119A}"/>
              </a:ext>
            </a:extLst>
          </p:cNvPr>
          <p:cNvSpPr txBox="1"/>
          <p:nvPr/>
        </p:nvSpPr>
        <p:spPr>
          <a:xfrm>
            <a:off x="2678989" y="3943045"/>
            <a:ext cx="2980303" cy="646331"/>
          </a:xfrm>
          <a:prstGeom prst="rect">
            <a:avLst/>
          </a:prstGeom>
          <a:noFill/>
        </p:spPr>
        <p:txBody>
          <a:bodyPr wrap="none" rtlCol="0" anchor="ctr" anchorCtr="1">
            <a:spAutoFit/>
          </a:bodyPr>
          <a:lstStyle/>
          <a:p>
            <a:r>
              <a:rPr lang="en-US" dirty="0">
                <a:solidFill>
                  <a:srgbClr val="FF0000"/>
                </a:solidFill>
                <a:ea typeface="標楷體" pitchFamily="65" charset="-120"/>
                <a:cs typeface="Calibri" panose="020F07020304040A0204" pitchFamily="34" charset="0"/>
              </a:rPr>
              <a:t>PC = PC + 4 or</a:t>
            </a:r>
          </a:p>
          <a:p>
            <a:r>
              <a:rPr lang="en-US" dirty="0">
                <a:solidFill>
                  <a:srgbClr val="FF0000"/>
                </a:solidFill>
                <a:ea typeface="標楷體" pitchFamily="65" charset="-120"/>
                <a:cs typeface="Calibri" panose="020F07020304040A0204" pitchFamily="34" charset="0"/>
              </a:rPr>
              <a:t>PC = PC + branch distance</a:t>
            </a:r>
          </a:p>
        </p:txBody>
      </p:sp>
    </p:spTree>
    <p:extLst>
      <p:ext uri="{BB962C8B-B14F-4D97-AF65-F5344CB8AC3E}">
        <p14:creationId xmlns:p14="http://schemas.microsoft.com/office/powerpoint/2010/main" val="58883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4"/>
          <p:cNvSpPr txBox="1">
            <a:spLocks noChangeArrowheads="1"/>
          </p:cNvSpPr>
          <p:nvPr/>
        </p:nvSpPr>
        <p:spPr bwMode="auto">
          <a:xfrm>
            <a:off x="2277667" y="1739985"/>
            <a:ext cx="2553028" cy="461665"/>
          </a:xfrm>
          <a:prstGeom prst="rect">
            <a:avLst/>
          </a:prstGeom>
          <a:noFill/>
          <a:ln w="17463">
            <a:solidFill>
              <a:schemeClr val="tx2"/>
            </a:solidFill>
            <a:miter lim="800000"/>
            <a:headEnd/>
            <a:tailEnd/>
          </a:ln>
        </p:spPr>
        <p:txBody>
          <a:bodyPr wrap="square">
            <a:spAutoFit/>
          </a:bodyPr>
          <a:lstStyle/>
          <a:p>
            <a:pPr algn="ctr" defTabSz="685800"/>
            <a:r>
              <a:rPr lang="en-US" sz="1200" b="1">
                <a:solidFill>
                  <a:srgbClr val="1F497D"/>
                </a:solidFill>
                <a:latin typeface="Calibri"/>
                <a:ea typeface="新細明體"/>
                <a:cs typeface="Calibri"/>
              </a:rPr>
              <a:t>Operating System</a:t>
            </a:r>
          </a:p>
          <a:p>
            <a:pPr algn="ctr" defTabSz="685800"/>
            <a:endParaRPr lang="en-US" sz="1200" b="1">
              <a:solidFill>
                <a:srgbClr val="1F497D"/>
              </a:solidFill>
              <a:latin typeface="Calibri"/>
              <a:ea typeface="新細明體"/>
              <a:cs typeface="Calibri"/>
            </a:endParaRPr>
          </a:p>
        </p:txBody>
      </p:sp>
      <p:sp>
        <p:nvSpPr>
          <p:cNvPr id="22531" name="Rectangle 2"/>
          <p:cNvSpPr>
            <a:spLocks noGrp="1" noChangeArrowheads="1"/>
          </p:cNvSpPr>
          <p:nvPr>
            <p:ph type="title"/>
          </p:nvPr>
        </p:nvSpPr>
        <p:spPr>
          <a:xfrm>
            <a:off x="1173706" y="78408"/>
            <a:ext cx="6210300" cy="400050"/>
          </a:xfrm>
        </p:spPr>
        <p:txBody>
          <a:bodyPr/>
          <a:lstStyle/>
          <a:p>
            <a:pPr algn="ctr"/>
            <a:r>
              <a:rPr lang="en-US" sz="3200" dirty="0">
                <a:latin typeface="Calibri"/>
                <a:cs typeface="Calibri"/>
              </a:rPr>
              <a:t>What are Other CS/ECE Courses?</a:t>
            </a:r>
          </a:p>
        </p:txBody>
      </p:sp>
      <p:sp>
        <p:nvSpPr>
          <p:cNvPr id="22532" name="Text Box 37"/>
          <p:cNvSpPr txBox="1">
            <a:spLocks noChangeArrowheads="1"/>
          </p:cNvSpPr>
          <p:nvPr/>
        </p:nvSpPr>
        <p:spPr bwMode="auto">
          <a:xfrm>
            <a:off x="3420869" y="3923591"/>
            <a:ext cx="602281" cy="276999"/>
          </a:xfrm>
          <a:prstGeom prst="rect">
            <a:avLst/>
          </a:prstGeom>
          <a:noFill/>
          <a:ln w="17463">
            <a:noFill/>
            <a:miter lim="800000"/>
            <a:headEnd/>
            <a:tailEnd/>
          </a:ln>
        </p:spPr>
        <p:txBody>
          <a:bodyPr wrap="none">
            <a:spAutoFit/>
          </a:bodyPr>
          <a:lstStyle/>
          <a:p>
            <a:pPr defTabSz="685800"/>
            <a:r>
              <a:rPr lang="en-US" sz="1200" b="1" dirty="0">
                <a:solidFill>
                  <a:prstClr val="black"/>
                </a:solidFill>
                <a:latin typeface="Calibri"/>
                <a:ea typeface="新細明體"/>
                <a:cs typeface="Calibri"/>
              </a:rPr>
              <a:t>Silicon</a:t>
            </a:r>
          </a:p>
        </p:txBody>
      </p:sp>
      <p:pic>
        <p:nvPicPr>
          <p:cNvPr id="22533" name="Picture 38" descr="circuit"/>
          <p:cNvPicPr>
            <a:picLocks noChangeAspect="1" noChangeArrowheads="1"/>
          </p:cNvPicPr>
          <p:nvPr/>
        </p:nvPicPr>
        <p:blipFill>
          <a:blip r:embed="rId3" cstate="print"/>
          <a:srcRect/>
          <a:stretch>
            <a:fillRect/>
          </a:stretch>
        </p:blipFill>
        <p:spPr bwMode="auto">
          <a:xfrm>
            <a:off x="2786066" y="3923590"/>
            <a:ext cx="610790" cy="628650"/>
          </a:xfrm>
          <a:prstGeom prst="rect">
            <a:avLst/>
          </a:prstGeom>
          <a:noFill/>
          <a:ln w="9525">
            <a:noFill/>
            <a:miter lim="800000"/>
            <a:headEnd/>
            <a:tailEnd/>
          </a:ln>
        </p:spPr>
      </p:pic>
      <p:sp>
        <p:nvSpPr>
          <p:cNvPr id="22534" name="Text Box 39"/>
          <p:cNvSpPr txBox="1">
            <a:spLocks noChangeArrowheads="1"/>
          </p:cNvSpPr>
          <p:nvPr/>
        </p:nvSpPr>
        <p:spPr bwMode="auto">
          <a:xfrm>
            <a:off x="2146916" y="980397"/>
            <a:ext cx="1043171" cy="276999"/>
          </a:xfrm>
          <a:prstGeom prst="rect">
            <a:avLst/>
          </a:prstGeom>
          <a:noFill/>
          <a:ln w="17463">
            <a:noFill/>
            <a:miter lim="800000"/>
            <a:headEnd/>
            <a:tailEnd/>
          </a:ln>
        </p:spPr>
        <p:txBody>
          <a:bodyPr wrap="none">
            <a:spAutoFit/>
          </a:bodyPr>
          <a:lstStyle/>
          <a:p>
            <a:pPr defTabSz="685800"/>
            <a:r>
              <a:rPr lang="en-US" sz="1200" b="1" dirty="0">
                <a:solidFill>
                  <a:prstClr val="black"/>
                </a:solidFill>
                <a:latin typeface="Calibri"/>
                <a:ea typeface="新細明體"/>
                <a:cs typeface="Calibri"/>
              </a:rPr>
              <a:t>Programmers</a:t>
            </a:r>
          </a:p>
        </p:txBody>
      </p:sp>
      <p:pic>
        <p:nvPicPr>
          <p:cNvPr id="22535" name="Picture 40" descr="j0195812"/>
          <p:cNvPicPr>
            <a:picLocks noChangeAspect="1" noChangeArrowheads="1"/>
          </p:cNvPicPr>
          <p:nvPr/>
        </p:nvPicPr>
        <p:blipFill>
          <a:blip r:embed="rId4" cstate="print"/>
          <a:srcRect/>
          <a:stretch>
            <a:fillRect/>
          </a:stretch>
        </p:blipFill>
        <p:spPr bwMode="auto">
          <a:xfrm>
            <a:off x="3067648" y="806483"/>
            <a:ext cx="498872" cy="513160"/>
          </a:xfrm>
          <a:prstGeom prst="rect">
            <a:avLst/>
          </a:prstGeom>
          <a:noFill/>
          <a:ln w="9525">
            <a:noFill/>
            <a:miter lim="800000"/>
            <a:headEnd/>
            <a:tailEnd/>
          </a:ln>
        </p:spPr>
      </p:pic>
      <p:sp>
        <p:nvSpPr>
          <p:cNvPr id="22536" name="Rectangle 42" descr="Large checker board"/>
          <p:cNvSpPr>
            <a:spLocks noChangeArrowheads="1"/>
          </p:cNvSpPr>
          <p:nvPr/>
        </p:nvSpPr>
        <p:spPr bwMode="auto">
          <a:xfrm>
            <a:off x="1248967" y="2238856"/>
            <a:ext cx="4229100" cy="228600"/>
          </a:xfrm>
          <a:prstGeom prst="rect">
            <a:avLst/>
          </a:prstGeom>
          <a:pattFill prst="lgCheck">
            <a:fgClr>
              <a:srgbClr val="CCFF99"/>
            </a:fgClr>
            <a:bgClr>
              <a:schemeClr val="bg1"/>
            </a:bgClr>
          </a:pattFill>
          <a:ln w="17463">
            <a:solidFill>
              <a:srgbClr val="0000FF"/>
            </a:solidFill>
            <a:miter lim="800000"/>
            <a:headEnd/>
            <a:tailEnd/>
          </a:ln>
        </p:spPr>
        <p:txBody>
          <a:bodyPr wrap="none" anchor="ctr"/>
          <a:lstStyle/>
          <a:p>
            <a:pPr algn="ctr" defTabSz="685800"/>
            <a:r>
              <a:rPr lang="en-US" sz="1350" b="1">
                <a:solidFill>
                  <a:prstClr val="black"/>
                </a:solidFill>
                <a:latin typeface="Calibri"/>
                <a:ea typeface="新細明體"/>
                <a:cs typeface="Calibri"/>
              </a:rPr>
              <a:t>Instruction Set Architecture</a:t>
            </a:r>
          </a:p>
        </p:txBody>
      </p:sp>
      <p:sp>
        <p:nvSpPr>
          <p:cNvPr id="22537" name="Text Box 43"/>
          <p:cNvSpPr txBox="1">
            <a:spLocks noChangeArrowheads="1"/>
          </p:cNvSpPr>
          <p:nvPr/>
        </p:nvSpPr>
        <p:spPr bwMode="auto">
          <a:xfrm>
            <a:off x="1599718" y="1465576"/>
            <a:ext cx="3230977" cy="276999"/>
          </a:xfrm>
          <a:prstGeom prst="rect">
            <a:avLst/>
          </a:prstGeom>
          <a:noFill/>
          <a:ln w="17463">
            <a:solidFill>
              <a:schemeClr val="tx2"/>
            </a:solidFill>
            <a:miter lim="800000"/>
            <a:headEnd/>
            <a:tailEnd/>
          </a:ln>
        </p:spPr>
        <p:txBody>
          <a:bodyPr wrap="square">
            <a:spAutoFit/>
          </a:bodyPr>
          <a:lstStyle/>
          <a:p>
            <a:pPr algn="ctr" defTabSz="685800"/>
            <a:r>
              <a:rPr lang="en-US" sz="1200" b="1" dirty="0">
                <a:solidFill>
                  <a:srgbClr val="1F497D"/>
                </a:solidFill>
                <a:latin typeface="Calibri"/>
                <a:ea typeface="新細明體"/>
                <a:cs typeface="Calibri"/>
              </a:rPr>
              <a:t>Applications: AI, Security, DNN, Media, Big data</a:t>
            </a:r>
          </a:p>
        </p:txBody>
      </p:sp>
      <p:sp>
        <p:nvSpPr>
          <p:cNvPr id="22538" name="Text Box 45"/>
          <p:cNvSpPr txBox="1">
            <a:spLocks noChangeArrowheads="1"/>
          </p:cNvSpPr>
          <p:nvPr/>
        </p:nvSpPr>
        <p:spPr bwMode="auto">
          <a:xfrm>
            <a:off x="1140949" y="1757603"/>
            <a:ext cx="1107552" cy="461665"/>
          </a:xfrm>
          <a:prstGeom prst="rect">
            <a:avLst/>
          </a:prstGeom>
          <a:noFill/>
          <a:ln w="17463">
            <a:solidFill>
              <a:schemeClr val="tx2"/>
            </a:solidFill>
            <a:miter lim="800000"/>
            <a:headEnd/>
            <a:tailEnd/>
          </a:ln>
        </p:spPr>
        <p:txBody>
          <a:bodyPr wrap="square">
            <a:spAutoFit/>
          </a:bodyPr>
          <a:lstStyle/>
          <a:p>
            <a:pPr defTabSz="685800"/>
            <a:r>
              <a:rPr lang="en-US" sz="1200" b="1" dirty="0">
                <a:solidFill>
                  <a:srgbClr val="1F497D"/>
                </a:solidFill>
                <a:latin typeface="Calibri"/>
                <a:ea typeface="新細明體"/>
                <a:cs typeface="Calibri"/>
              </a:rPr>
              <a:t>Compilers</a:t>
            </a:r>
          </a:p>
          <a:p>
            <a:pPr algn="ctr" defTabSz="685800"/>
            <a:endParaRPr lang="en-US" sz="1200" b="1" dirty="0">
              <a:solidFill>
                <a:srgbClr val="1F497D"/>
              </a:solidFill>
              <a:latin typeface="Calibri"/>
              <a:ea typeface="新細明體"/>
              <a:cs typeface="Calibri"/>
            </a:endParaRPr>
          </a:p>
        </p:txBody>
      </p:sp>
      <p:sp>
        <p:nvSpPr>
          <p:cNvPr id="22539" name="Text Box 46"/>
          <p:cNvSpPr txBox="1">
            <a:spLocks noChangeArrowheads="1"/>
          </p:cNvSpPr>
          <p:nvPr/>
        </p:nvSpPr>
        <p:spPr bwMode="auto">
          <a:xfrm>
            <a:off x="3661659" y="1962632"/>
            <a:ext cx="790794" cy="276999"/>
          </a:xfrm>
          <a:prstGeom prst="rect">
            <a:avLst/>
          </a:prstGeom>
          <a:noFill/>
          <a:ln w="17463">
            <a:solidFill>
              <a:schemeClr val="tx2"/>
            </a:solidFill>
            <a:miter lim="800000"/>
            <a:headEnd/>
            <a:tailEnd/>
          </a:ln>
        </p:spPr>
        <p:txBody>
          <a:bodyPr wrap="none">
            <a:spAutoFit/>
          </a:bodyPr>
          <a:lstStyle/>
          <a:p>
            <a:pPr algn="ctr" defTabSz="685800"/>
            <a:r>
              <a:rPr lang="en-US" sz="1200" b="1">
                <a:solidFill>
                  <a:srgbClr val="1F497D"/>
                </a:solidFill>
                <a:latin typeface="Calibri"/>
                <a:ea typeface="新細明體"/>
                <a:cs typeface="Calibri"/>
              </a:rPr>
              <a:t>Firmware</a:t>
            </a:r>
          </a:p>
        </p:txBody>
      </p:sp>
      <p:sp>
        <p:nvSpPr>
          <p:cNvPr id="22540" name="Text Box 47"/>
          <p:cNvSpPr txBox="1">
            <a:spLocks noChangeArrowheads="1"/>
          </p:cNvSpPr>
          <p:nvPr/>
        </p:nvSpPr>
        <p:spPr bwMode="auto">
          <a:xfrm>
            <a:off x="2047878" y="2476982"/>
            <a:ext cx="1269206"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Processor</a:t>
            </a:r>
          </a:p>
        </p:txBody>
      </p:sp>
      <p:sp>
        <p:nvSpPr>
          <p:cNvPr id="22541" name="Text Box 48"/>
          <p:cNvSpPr txBox="1">
            <a:spLocks noChangeArrowheads="1"/>
          </p:cNvSpPr>
          <p:nvPr/>
        </p:nvSpPr>
        <p:spPr bwMode="auto">
          <a:xfrm>
            <a:off x="3319465" y="2475791"/>
            <a:ext cx="1472803"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I/O System</a:t>
            </a:r>
          </a:p>
        </p:txBody>
      </p:sp>
      <p:sp>
        <p:nvSpPr>
          <p:cNvPr id="22542" name="Text Box 49"/>
          <p:cNvSpPr txBox="1">
            <a:spLocks noChangeArrowheads="1"/>
          </p:cNvSpPr>
          <p:nvPr/>
        </p:nvSpPr>
        <p:spPr bwMode="auto">
          <a:xfrm>
            <a:off x="2506267" y="2743682"/>
            <a:ext cx="1828800"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Datapath &amp; Control</a:t>
            </a:r>
          </a:p>
        </p:txBody>
      </p:sp>
      <p:sp>
        <p:nvSpPr>
          <p:cNvPr id="22543" name="Text Box 51"/>
          <p:cNvSpPr txBox="1">
            <a:spLocks noChangeArrowheads="1"/>
          </p:cNvSpPr>
          <p:nvPr/>
        </p:nvSpPr>
        <p:spPr bwMode="auto">
          <a:xfrm>
            <a:off x="2677717" y="3017525"/>
            <a:ext cx="1485900"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Digital Design</a:t>
            </a:r>
          </a:p>
        </p:txBody>
      </p:sp>
      <p:sp>
        <p:nvSpPr>
          <p:cNvPr id="22544" name="Text Box 52"/>
          <p:cNvSpPr txBox="1">
            <a:spLocks noChangeArrowheads="1"/>
          </p:cNvSpPr>
          <p:nvPr/>
        </p:nvSpPr>
        <p:spPr bwMode="auto">
          <a:xfrm>
            <a:off x="2849167" y="3294941"/>
            <a:ext cx="1143000" cy="276999"/>
          </a:xfrm>
          <a:prstGeom prst="rect">
            <a:avLst/>
          </a:prstGeom>
          <a:noFill/>
          <a:ln w="17463">
            <a:solidFill>
              <a:schemeClr val="tx2"/>
            </a:solidFill>
            <a:miter lim="800000"/>
            <a:headEnd/>
            <a:tailEnd/>
          </a:ln>
        </p:spPr>
        <p:txBody>
          <a:bodyPr>
            <a:spAutoFit/>
          </a:bodyPr>
          <a:lstStyle/>
          <a:p>
            <a:pPr algn="ctr" defTabSz="685800"/>
            <a:r>
              <a:rPr lang="en-US" sz="1200" b="1">
                <a:solidFill>
                  <a:srgbClr val="1F497D"/>
                </a:solidFill>
                <a:latin typeface="Calibri"/>
                <a:ea typeface="新細明體"/>
                <a:cs typeface="Calibri"/>
              </a:rPr>
              <a:t>Circuit Design</a:t>
            </a:r>
          </a:p>
        </p:txBody>
      </p:sp>
      <p:sp>
        <p:nvSpPr>
          <p:cNvPr id="22545" name="Text Box 53"/>
          <p:cNvSpPr txBox="1">
            <a:spLocks noChangeArrowheads="1"/>
          </p:cNvSpPr>
          <p:nvPr/>
        </p:nvSpPr>
        <p:spPr bwMode="auto">
          <a:xfrm>
            <a:off x="2923186" y="3567594"/>
            <a:ext cx="1017586" cy="276999"/>
          </a:xfrm>
          <a:prstGeom prst="rect">
            <a:avLst/>
          </a:prstGeom>
          <a:noFill/>
          <a:ln w="17463">
            <a:solidFill>
              <a:schemeClr val="tx2"/>
            </a:solidFill>
            <a:miter lim="800000"/>
            <a:headEnd/>
            <a:tailEnd/>
          </a:ln>
        </p:spPr>
        <p:txBody>
          <a:bodyPr wrap="none">
            <a:spAutoFit/>
          </a:bodyPr>
          <a:lstStyle/>
          <a:p>
            <a:pPr algn="ctr" defTabSz="685800"/>
            <a:r>
              <a:rPr lang="en-US" sz="1200" b="1">
                <a:solidFill>
                  <a:srgbClr val="1F497D"/>
                </a:solidFill>
                <a:latin typeface="Calibri"/>
                <a:ea typeface="新細明體"/>
                <a:cs typeface="Calibri"/>
              </a:rPr>
              <a:t>Layout &amp; Fab</a:t>
            </a:r>
          </a:p>
        </p:txBody>
      </p:sp>
      <p:sp>
        <p:nvSpPr>
          <p:cNvPr id="22546" name="Text Box 54"/>
          <p:cNvSpPr txBox="1">
            <a:spLocks noChangeArrowheads="1"/>
          </p:cNvSpPr>
          <p:nvPr/>
        </p:nvSpPr>
        <p:spPr bwMode="auto">
          <a:xfrm>
            <a:off x="5755483" y="1540197"/>
            <a:ext cx="3537853" cy="1477328"/>
          </a:xfrm>
          <a:prstGeom prst="rect">
            <a:avLst/>
          </a:prstGeom>
          <a:noFill/>
          <a:ln w="17463">
            <a:noFill/>
            <a:miter lim="800000"/>
            <a:headEnd/>
            <a:tailEnd/>
          </a:ln>
        </p:spPr>
        <p:txBody>
          <a:bodyPr wrap="square">
            <a:spAutoFit/>
          </a:bodyPr>
          <a:lstStyle/>
          <a:p>
            <a:pPr defTabSz="685800">
              <a:spcBef>
                <a:spcPct val="50000"/>
              </a:spcBef>
            </a:pPr>
            <a:r>
              <a:rPr lang="en-US" b="1" dirty="0">
                <a:solidFill>
                  <a:srgbClr val="FF0000"/>
                </a:solidFill>
                <a:latin typeface="Calibri"/>
                <a:ea typeface="新細明體"/>
                <a:cs typeface="Calibri"/>
              </a:rPr>
              <a:t>Computer architecture:</a:t>
            </a:r>
            <a:r>
              <a:rPr lang="en-US" b="1" dirty="0">
                <a:solidFill>
                  <a:prstClr val="black"/>
                </a:solidFill>
                <a:latin typeface="Calibri"/>
                <a:ea typeface="新細明體"/>
                <a:cs typeface="Calibri"/>
              </a:rPr>
              <a:t> Cover many levels of abstractions including ISA, organization, and hardware implementation (</a:t>
            </a:r>
            <a:r>
              <a:rPr lang="en-US" b="1" dirty="0">
                <a:solidFill>
                  <a:srgbClr val="FF0000"/>
                </a:solidFill>
                <a:latin typeface="Calibri"/>
                <a:ea typeface="新細明體"/>
                <a:cs typeface="Calibri"/>
              </a:rPr>
              <a:t>Micro-architectures</a:t>
            </a:r>
            <a:r>
              <a:rPr lang="en-US" b="1" dirty="0">
                <a:solidFill>
                  <a:prstClr val="black"/>
                </a:solidFill>
                <a:latin typeface="Calibri"/>
                <a:ea typeface="新細明體"/>
                <a:cs typeface="Calibri"/>
              </a:rPr>
              <a:t>)</a:t>
            </a:r>
          </a:p>
        </p:txBody>
      </p:sp>
      <p:sp>
        <p:nvSpPr>
          <p:cNvPr id="3" name="Rectangle 2">
            <a:extLst>
              <a:ext uri="{FF2B5EF4-FFF2-40B4-BE49-F238E27FC236}">
                <a16:creationId xmlns:a16="http://schemas.microsoft.com/office/drawing/2014/main" id="{30668C22-DB0E-6F4D-9BB3-40D0557641C6}"/>
              </a:ext>
            </a:extLst>
          </p:cNvPr>
          <p:cNvSpPr/>
          <p:nvPr/>
        </p:nvSpPr>
        <p:spPr bwMode="auto">
          <a:xfrm>
            <a:off x="971552" y="2234295"/>
            <a:ext cx="4506515" cy="858686"/>
          </a:xfrm>
          <a:prstGeom prst="rect">
            <a:avLst/>
          </a:prstGeom>
          <a:solidFill>
            <a:srgbClr val="00B0F0">
              <a:alpha val="23922"/>
            </a:srgbClr>
          </a:solidFill>
          <a:ln w="17463" cap="flat" cmpd="sng" algn="ctr">
            <a:solidFill>
              <a:schemeClr val="tx1"/>
            </a:solidFill>
            <a:prstDash val="dash"/>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0" fontAlgn="base" hangingPunct="0">
              <a:spcBef>
                <a:spcPct val="20000"/>
              </a:spcBef>
              <a:spcAft>
                <a:spcPct val="0"/>
              </a:spcAft>
            </a:pPr>
            <a:endParaRPr kumimoji="1" lang="en-US" sz="1500">
              <a:solidFill>
                <a:srgbClr val="C0504D"/>
              </a:solidFill>
              <a:latin typeface="Comic Sans MS" charset="0"/>
              <a:ea typeface="新細明體"/>
            </a:endParaRPr>
          </a:p>
        </p:txBody>
      </p:sp>
      <p:sp>
        <p:nvSpPr>
          <p:cNvPr id="20" name="Text Box 39">
            <a:extLst>
              <a:ext uri="{FF2B5EF4-FFF2-40B4-BE49-F238E27FC236}">
                <a16:creationId xmlns:a16="http://schemas.microsoft.com/office/drawing/2014/main" id="{F7629332-0C63-A34C-A74C-9A1D6B1CE06D}"/>
              </a:ext>
            </a:extLst>
          </p:cNvPr>
          <p:cNvSpPr txBox="1">
            <a:spLocks noChangeArrowheads="1"/>
          </p:cNvSpPr>
          <p:nvPr/>
        </p:nvSpPr>
        <p:spPr bwMode="auto">
          <a:xfrm>
            <a:off x="971552" y="1110271"/>
            <a:ext cx="1194430" cy="276999"/>
          </a:xfrm>
          <a:prstGeom prst="rect">
            <a:avLst/>
          </a:prstGeom>
          <a:noFill/>
          <a:ln w="17463">
            <a:noFill/>
            <a:miter lim="800000"/>
            <a:headEnd/>
            <a:tailEnd/>
          </a:ln>
        </p:spPr>
        <p:txBody>
          <a:bodyPr wrap="none">
            <a:spAutoFit/>
          </a:bodyPr>
          <a:lstStyle/>
          <a:p>
            <a:pPr defTabSz="685800"/>
            <a:r>
              <a:rPr lang="en-US" sz="1200" b="1" dirty="0">
                <a:solidFill>
                  <a:srgbClr val="C00000"/>
                </a:solidFill>
                <a:latin typeface="Calibri"/>
                <a:ea typeface="新細明體"/>
                <a:cs typeface="Calibri"/>
              </a:rPr>
              <a:t>Software Layers</a:t>
            </a:r>
          </a:p>
        </p:txBody>
      </p:sp>
      <p:sp>
        <p:nvSpPr>
          <p:cNvPr id="22" name="Text Box 39">
            <a:extLst>
              <a:ext uri="{FF2B5EF4-FFF2-40B4-BE49-F238E27FC236}">
                <a16:creationId xmlns:a16="http://schemas.microsoft.com/office/drawing/2014/main" id="{666EA57F-6B8A-B64C-82FC-6CDFC4AB472E}"/>
              </a:ext>
            </a:extLst>
          </p:cNvPr>
          <p:cNvSpPr txBox="1">
            <a:spLocks noChangeArrowheads="1"/>
          </p:cNvSpPr>
          <p:nvPr/>
        </p:nvSpPr>
        <p:spPr bwMode="auto">
          <a:xfrm>
            <a:off x="1001427" y="3576554"/>
            <a:ext cx="1247073" cy="276999"/>
          </a:xfrm>
          <a:prstGeom prst="rect">
            <a:avLst/>
          </a:prstGeom>
          <a:noFill/>
          <a:ln w="17463">
            <a:noFill/>
            <a:miter lim="800000"/>
            <a:headEnd/>
            <a:tailEnd/>
          </a:ln>
        </p:spPr>
        <p:txBody>
          <a:bodyPr wrap="none">
            <a:spAutoFit/>
          </a:bodyPr>
          <a:lstStyle/>
          <a:p>
            <a:pPr defTabSz="685800"/>
            <a:r>
              <a:rPr lang="en-US" sz="1200" b="1" dirty="0">
                <a:solidFill>
                  <a:srgbClr val="C00000"/>
                </a:solidFill>
                <a:latin typeface="Calibri"/>
                <a:ea typeface="新細明體"/>
                <a:cs typeface="Calibri"/>
              </a:rPr>
              <a:t>Hardware Layers</a:t>
            </a:r>
          </a:p>
        </p:txBody>
      </p:sp>
      <p:sp>
        <p:nvSpPr>
          <p:cNvPr id="23" name="文本框 3">
            <a:extLst>
              <a:ext uri="{FF2B5EF4-FFF2-40B4-BE49-F238E27FC236}">
                <a16:creationId xmlns:a16="http://schemas.microsoft.com/office/drawing/2014/main" id="{F25367B9-DDCD-4B26-8029-17565264BC87}"/>
              </a:ext>
            </a:extLst>
          </p:cNvPr>
          <p:cNvSpPr txBox="1"/>
          <p:nvPr/>
        </p:nvSpPr>
        <p:spPr>
          <a:xfrm>
            <a:off x="266463" y="2500101"/>
            <a:ext cx="1184940" cy="369332"/>
          </a:xfrm>
          <a:prstGeom prst="rect">
            <a:avLst/>
          </a:prstGeom>
          <a:noFill/>
        </p:spPr>
        <p:txBody>
          <a:bodyPr wrap="non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504D">
                    <a:lumMod val="75000"/>
                  </a:srgbClr>
                </a:solidFill>
                <a:effectLst/>
                <a:uLnTx/>
                <a:uFillTx/>
                <a:latin typeface="Arial"/>
                <a:ea typeface="標楷體" pitchFamily="65" charset="-120"/>
                <a:cs typeface="Calibri" panose="020F07020304040A0204" pitchFamily="34" charset="0"/>
              </a:rPr>
              <a:t>CSC3050</a:t>
            </a:r>
          </a:p>
        </p:txBody>
      </p:sp>
      <p:sp>
        <p:nvSpPr>
          <p:cNvPr id="24" name="文本框 3">
            <a:extLst>
              <a:ext uri="{FF2B5EF4-FFF2-40B4-BE49-F238E27FC236}">
                <a16:creationId xmlns:a16="http://schemas.microsoft.com/office/drawing/2014/main" id="{F689689A-EB95-4C96-8411-2A510969B5CD}"/>
              </a:ext>
            </a:extLst>
          </p:cNvPr>
          <p:cNvSpPr txBox="1"/>
          <p:nvPr/>
        </p:nvSpPr>
        <p:spPr>
          <a:xfrm>
            <a:off x="1075789" y="1931854"/>
            <a:ext cx="1071127" cy="338554"/>
          </a:xfrm>
          <a:prstGeom prst="rect">
            <a:avLst/>
          </a:prstGeom>
          <a:noFill/>
        </p:spPr>
        <p:txBody>
          <a:bodyPr wrap="non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C0504D">
                    <a:lumMod val="75000"/>
                  </a:srgbClr>
                </a:solidFill>
                <a:effectLst/>
                <a:uLnTx/>
                <a:uFillTx/>
                <a:latin typeface="Arial"/>
                <a:ea typeface="標楷體" pitchFamily="65" charset="-120"/>
                <a:cs typeface="Calibri" panose="020F07020304040A0204" pitchFamily="34" charset="0"/>
              </a:rPr>
              <a:t>CSC4180</a:t>
            </a:r>
          </a:p>
        </p:txBody>
      </p:sp>
      <p:sp>
        <p:nvSpPr>
          <p:cNvPr id="25" name="文本框 3">
            <a:extLst>
              <a:ext uri="{FF2B5EF4-FFF2-40B4-BE49-F238E27FC236}">
                <a16:creationId xmlns:a16="http://schemas.microsoft.com/office/drawing/2014/main" id="{061C1634-AE91-4784-90A2-79CD7DA81610}"/>
              </a:ext>
            </a:extLst>
          </p:cNvPr>
          <p:cNvSpPr txBox="1"/>
          <p:nvPr/>
        </p:nvSpPr>
        <p:spPr>
          <a:xfrm>
            <a:off x="2508314" y="1935634"/>
            <a:ext cx="1071127" cy="338554"/>
          </a:xfrm>
          <a:prstGeom prst="rect">
            <a:avLst/>
          </a:prstGeom>
          <a:noFill/>
        </p:spPr>
        <p:txBody>
          <a:bodyPr wrap="non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C0504D">
                    <a:lumMod val="75000"/>
                  </a:srgbClr>
                </a:solidFill>
                <a:effectLst/>
                <a:uLnTx/>
                <a:uFillTx/>
                <a:latin typeface="Arial"/>
                <a:ea typeface="標楷體" pitchFamily="65" charset="-120"/>
                <a:cs typeface="Calibri" panose="020F07020304040A0204" pitchFamily="34" charset="0"/>
              </a:rPr>
              <a:t>CSC3150</a:t>
            </a:r>
          </a:p>
        </p:txBody>
      </p:sp>
      <p:sp>
        <p:nvSpPr>
          <p:cNvPr id="26" name="文本框 3">
            <a:extLst>
              <a:ext uri="{FF2B5EF4-FFF2-40B4-BE49-F238E27FC236}">
                <a16:creationId xmlns:a16="http://schemas.microsoft.com/office/drawing/2014/main" id="{282DF541-0651-46B8-BDC8-1CBD73C49FFD}"/>
              </a:ext>
            </a:extLst>
          </p:cNvPr>
          <p:cNvSpPr txBox="1"/>
          <p:nvPr/>
        </p:nvSpPr>
        <p:spPr>
          <a:xfrm>
            <a:off x="4108030" y="3057763"/>
            <a:ext cx="872355" cy="307777"/>
          </a:xfrm>
          <a:prstGeom prst="rect">
            <a:avLst/>
          </a:prstGeom>
          <a:noFill/>
        </p:spPr>
        <p:txBody>
          <a:bodyPr wrap="non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C0504D">
                    <a:lumMod val="75000"/>
                  </a:srgbClr>
                </a:solidFill>
                <a:effectLst/>
                <a:uLnTx/>
                <a:uFillTx/>
                <a:latin typeface="Arial"/>
                <a:ea typeface="標楷體" pitchFamily="65" charset="-120"/>
                <a:cs typeface="Calibri" panose="020F07020304040A0204" pitchFamily="34" charset="0"/>
              </a:rPr>
              <a:t>EIE2050</a:t>
            </a:r>
          </a:p>
        </p:txBody>
      </p:sp>
      <p:sp>
        <p:nvSpPr>
          <p:cNvPr id="4" name="TextBox 3">
            <a:extLst>
              <a:ext uri="{FF2B5EF4-FFF2-40B4-BE49-F238E27FC236}">
                <a16:creationId xmlns:a16="http://schemas.microsoft.com/office/drawing/2014/main" id="{D68E778C-8A71-443B-9173-7237B50AA7C2}"/>
              </a:ext>
            </a:extLst>
          </p:cNvPr>
          <p:cNvSpPr txBox="1"/>
          <p:nvPr/>
        </p:nvSpPr>
        <p:spPr>
          <a:xfrm>
            <a:off x="4874412" y="2438339"/>
            <a:ext cx="952505" cy="307777"/>
          </a:xfrm>
          <a:prstGeom prst="rect">
            <a:avLst/>
          </a:prstGeom>
          <a:noFill/>
          <a:ln>
            <a:solidFill>
              <a:schemeClr val="accent1"/>
            </a:solidFill>
          </a:ln>
        </p:spPr>
        <p:txBody>
          <a:bodyPr wrap="square" rtlCol="0" anchor="ctr" anchorCtr="1">
            <a:spAutoFit/>
          </a:bodyPr>
          <a:lstStyle/>
          <a:p>
            <a:r>
              <a:rPr lang="en-US" sz="1400" dirty="0">
                <a:solidFill>
                  <a:srgbClr val="0000FF"/>
                </a:solidFill>
                <a:ea typeface="標楷體" pitchFamily="65" charset="-120"/>
                <a:cs typeface="Calibri" pitchFamily="34" charset="0"/>
              </a:rPr>
              <a:t>network</a:t>
            </a:r>
          </a:p>
        </p:txBody>
      </p:sp>
      <p:sp>
        <p:nvSpPr>
          <p:cNvPr id="28" name="文本框 3">
            <a:extLst>
              <a:ext uri="{FF2B5EF4-FFF2-40B4-BE49-F238E27FC236}">
                <a16:creationId xmlns:a16="http://schemas.microsoft.com/office/drawing/2014/main" id="{F5313D17-22B9-4366-ABEA-43EA4684D052}"/>
              </a:ext>
            </a:extLst>
          </p:cNvPr>
          <p:cNvSpPr txBox="1"/>
          <p:nvPr/>
        </p:nvSpPr>
        <p:spPr>
          <a:xfrm>
            <a:off x="4730882" y="2704797"/>
            <a:ext cx="952505" cy="307777"/>
          </a:xfrm>
          <a:prstGeom prst="rect">
            <a:avLst/>
          </a:prstGeom>
          <a:noFill/>
        </p:spPr>
        <p:txBody>
          <a:bodyPr wrap="non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C0504D">
                    <a:lumMod val="75000"/>
                  </a:srgbClr>
                </a:solidFill>
                <a:effectLst/>
                <a:uLnTx/>
                <a:uFillTx/>
                <a:latin typeface="Arial"/>
                <a:ea typeface="標楷體" pitchFamily="65" charset="-120"/>
                <a:cs typeface="Calibri" panose="020F07020304040A0204" pitchFamily="34" charset="0"/>
              </a:rPr>
              <a:t>ECE4016</a:t>
            </a:r>
          </a:p>
        </p:txBody>
      </p:sp>
    </p:spTree>
    <p:extLst>
      <p:ext uri="{BB962C8B-B14F-4D97-AF65-F5344CB8AC3E}">
        <p14:creationId xmlns:p14="http://schemas.microsoft.com/office/powerpoint/2010/main" val="15833898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320" y="108349"/>
            <a:ext cx="7639370" cy="519113"/>
          </a:xfrm>
        </p:spPr>
        <p:txBody>
          <a:bodyPr/>
          <a:lstStyle/>
          <a:p>
            <a:r>
              <a:rPr lang="en-US" sz="3200" dirty="0"/>
              <a:t>Output device outputs data</a:t>
            </a:r>
          </a:p>
        </p:txBody>
      </p:sp>
      <p:grpSp>
        <p:nvGrpSpPr>
          <p:cNvPr id="15" name="Group 14"/>
          <p:cNvGrpSpPr/>
          <p:nvPr/>
        </p:nvGrpSpPr>
        <p:grpSpPr>
          <a:xfrm>
            <a:off x="1555793" y="1234792"/>
            <a:ext cx="4688631" cy="2299322"/>
            <a:chOff x="714565" y="2230848"/>
            <a:chExt cx="6251508" cy="3065762"/>
          </a:xfrm>
        </p:grpSpPr>
        <p:sp>
          <p:nvSpPr>
            <p:cNvPr id="6" name="Rectangle 5"/>
            <p:cNvSpPr/>
            <p:nvPr/>
          </p:nvSpPr>
          <p:spPr>
            <a:xfrm>
              <a:off x="3028950" y="2501600"/>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Memory</a:t>
              </a:r>
            </a:p>
          </p:txBody>
        </p:sp>
        <p:sp>
          <p:nvSpPr>
            <p:cNvPr id="7" name="Rectangle 6"/>
            <p:cNvSpPr/>
            <p:nvPr/>
          </p:nvSpPr>
          <p:spPr>
            <a:xfrm>
              <a:off x="1017431" y="2501600"/>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Processor</a:t>
              </a:r>
            </a:p>
          </p:txBody>
        </p:sp>
        <p:sp>
          <p:nvSpPr>
            <p:cNvPr id="8" name="Rectangle 7"/>
            <p:cNvSpPr/>
            <p:nvPr/>
          </p:nvSpPr>
          <p:spPr>
            <a:xfrm>
              <a:off x="5040469" y="2501600"/>
              <a:ext cx="1622738" cy="25242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0" rtlCol="0" anchor="t" anchorCtr="0"/>
            <a:lstStyle/>
            <a:p>
              <a:pPr algn="ctr"/>
              <a:r>
                <a:rPr lang="en-US" sz="1350" dirty="0">
                  <a:solidFill>
                    <a:schemeClr val="tx1"/>
                  </a:solidFill>
                </a:rPr>
                <a:t>Devices</a:t>
              </a:r>
            </a:p>
          </p:txBody>
        </p:sp>
        <p:sp>
          <p:nvSpPr>
            <p:cNvPr id="9" name="Rectangle 8"/>
            <p:cNvSpPr/>
            <p:nvPr/>
          </p:nvSpPr>
          <p:spPr>
            <a:xfrm>
              <a:off x="5327009" y="2946218"/>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a:solidFill>
                    <a:schemeClr val="tx1"/>
                  </a:solidFill>
                </a:rPr>
                <a:t>Network</a:t>
              </a:r>
              <a:endParaRPr lang="en-US" sz="1350" dirty="0">
                <a:solidFill>
                  <a:schemeClr val="tx1"/>
                </a:solidFill>
              </a:endParaRPr>
            </a:p>
          </p:txBody>
        </p:sp>
        <p:sp>
          <p:nvSpPr>
            <p:cNvPr id="10" name="Rectangle 9"/>
            <p:cNvSpPr/>
            <p:nvPr/>
          </p:nvSpPr>
          <p:spPr>
            <a:xfrm>
              <a:off x="5327009" y="3611464"/>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Input</a:t>
              </a:r>
            </a:p>
          </p:txBody>
        </p:sp>
        <p:sp>
          <p:nvSpPr>
            <p:cNvPr id="11" name="Rectangle 10"/>
            <p:cNvSpPr/>
            <p:nvPr/>
          </p:nvSpPr>
          <p:spPr>
            <a:xfrm>
              <a:off x="5327009" y="4276710"/>
              <a:ext cx="1049658"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dirty="0">
                  <a:solidFill>
                    <a:schemeClr val="tx1"/>
                  </a:solidFill>
                </a:rPr>
                <a:t>Output</a:t>
              </a:r>
            </a:p>
          </p:txBody>
        </p:sp>
        <p:sp>
          <p:nvSpPr>
            <p:cNvPr id="12" name="Rectangle 11"/>
            <p:cNvSpPr/>
            <p:nvPr/>
          </p:nvSpPr>
          <p:spPr>
            <a:xfrm>
              <a:off x="1241570" y="3228515"/>
              <a:ext cx="1188904"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b="1" dirty="0">
                  <a:solidFill>
                    <a:schemeClr val="accent1"/>
                  </a:solidFill>
                </a:rPr>
                <a:t>Control</a:t>
              </a:r>
            </a:p>
          </p:txBody>
        </p:sp>
        <p:sp>
          <p:nvSpPr>
            <p:cNvPr id="13" name="Rectangle 12"/>
            <p:cNvSpPr/>
            <p:nvPr/>
          </p:nvSpPr>
          <p:spPr>
            <a:xfrm>
              <a:off x="1241570" y="4009103"/>
              <a:ext cx="1188904" cy="5352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50" b="1" dirty="0" err="1">
                  <a:solidFill>
                    <a:schemeClr val="accent1"/>
                  </a:solidFill>
                </a:rPr>
                <a:t>Datapath</a:t>
              </a:r>
              <a:endParaRPr lang="en-US" sz="1350" b="1" dirty="0">
                <a:solidFill>
                  <a:schemeClr val="accent1"/>
                </a:solidFill>
              </a:endParaRPr>
            </a:p>
          </p:txBody>
        </p:sp>
        <p:sp>
          <p:nvSpPr>
            <p:cNvPr id="14" name="Rectangle 13"/>
            <p:cNvSpPr/>
            <p:nvPr/>
          </p:nvSpPr>
          <p:spPr>
            <a:xfrm>
              <a:off x="714565" y="2230848"/>
              <a:ext cx="6251508" cy="30657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350" dirty="0">
                <a:solidFill>
                  <a:schemeClr val="tx1"/>
                </a:solidFill>
              </a:endParaRPr>
            </a:p>
          </p:txBody>
        </p:sp>
      </p:grpSp>
      <p:sp>
        <p:nvSpPr>
          <p:cNvPr id="16" name="TextBox 15"/>
          <p:cNvSpPr txBox="1"/>
          <p:nvPr/>
        </p:nvSpPr>
        <p:spPr>
          <a:xfrm>
            <a:off x="5517126" y="3856801"/>
            <a:ext cx="2214880" cy="473710"/>
          </a:xfrm>
          <a:prstGeom prst="rect">
            <a:avLst/>
          </a:prstGeom>
          <a:noFill/>
          <a:ln>
            <a:solidFill>
              <a:schemeClr val="tx1"/>
            </a:solidFill>
            <a:prstDash val="dash"/>
          </a:ln>
        </p:spPr>
        <p:txBody>
          <a:bodyPr wrap="none" rtlCol="0">
            <a:spAutoFit/>
          </a:bodyPr>
          <a:lstStyle/>
          <a:p>
            <a:pPr algn="ctr"/>
            <a:r>
              <a:rPr lang="en-US" sz="825" b="1" dirty="0">
                <a:latin typeface="Courier New Bold" panose="02070309020205020404" charset="0"/>
                <a:cs typeface="Courier New Bold" panose="02070309020205020404" charset="0"/>
              </a:rPr>
              <a:t>00000100010100000000000000000000</a:t>
            </a:r>
          </a:p>
          <a:p>
            <a:pPr algn="ctr"/>
            <a:r>
              <a:rPr lang="en-US" sz="825" b="1" dirty="0">
                <a:latin typeface="Courier New Bold" panose="02070309020205020404" charset="0"/>
                <a:cs typeface="Courier New Bold" panose="02070309020205020404" charset="0"/>
              </a:rPr>
              <a:t>00000000010011110000000000000100</a:t>
            </a:r>
          </a:p>
          <a:p>
            <a:pPr algn="ctr"/>
            <a:r>
              <a:rPr lang="en-US" sz="825" b="1" dirty="0">
                <a:latin typeface="Courier New Bold" panose="02070309020205020404" charset="0"/>
                <a:cs typeface="Courier New Bold" panose="02070309020205020404" charset="0"/>
              </a:rPr>
              <a:t>00000011111000000000000000001000</a:t>
            </a:r>
          </a:p>
        </p:txBody>
      </p:sp>
      <p:sp>
        <p:nvSpPr>
          <p:cNvPr id="19" name="Arc 18"/>
          <p:cNvSpPr/>
          <p:nvPr/>
        </p:nvSpPr>
        <p:spPr>
          <a:xfrm>
            <a:off x="4422921" y="2960040"/>
            <a:ext cx="2577692" cy="1793522"/>
          </a:xfrm>
          <a:prstGeom prst="arc">
            <a:avLst>
              <a:gd name="adj1" fmla="val 16801684"/>
              <a:gd name="adj2" fmla="val 21425582"/>
            </a:avLst>
          </a:prstGeom>
          <a:ln w="76200">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 name="灯片编号占位符 2"/>
          <p:cNvSpPr>
            <a:spLocks noGrp="1"/>
          </p:cNvSpPr>
          <p:nvPr>
            <p:ph type="sldNum" sz="quarter" idx="10"/>
          </p:nvPr>
        </p:nvSpPr>
        <p:spPr/>
        <p:txBody>
          <a:bodyPr/>
          <a:lstStyle/>
          <a:p>
            <a:fld id="{D9B6BDF2-6896-4B98-8776-C18582F63BA5}" type="slidenum">
              <a:rPr lang="zh-TW" altLang="en-US" smtClean="0"/>
              <a:t>40</a:t>
            </a:fld>
            <a:endParaRPr lang="zh-TW" altLang="en-US"/>
          </a:p>
        </p:txBody>
      </p:sp>
    </p:spTree>
    <p:extLst>
      <p:ext uri="{BB962C8B-B14F-4D97-AF65-F5344CB8AC3E}">
        <p14:creationId xmlns:p14="http://schemas.microsoft.com/office/powerpoint/2010/main" val="3292027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162" y="108349"/>
            <a:ext cx="8121724" cy="519113"/>
          </a:xfrm>
        </p:spPr>
        <p:txBody>
          <a:bodyPr/>
          <a:lstStyle/>
          <a:p>
            <a:r>
              <a:rPr lang="en-US" sz="3200" dirty="0"/>
              <a:t>Memory Hierarchy</a:t>
            </a:r>
          </a:p>
        </p:txBody>
      </p:sp>
      <p:sp>
        <p:nvSpPr>
          <p:cNvPr id="3" name="灯片编号占位符 2"/>
          <p:cNvSpPr>
            <a:spLocks noGrp="1"/>
          </p:cNvSpPr>
          <p:nvPr>
            <p:ph type="sldNum" sz="quarter" idx="10"/>
          </p:nvPr>
        </p:nvSpPr>
        <p:spPr/>
        <p:txBody>
          <a:bodyPr/>
          <a:lstStyle/>
          <a:p>
            <a:fld id="{D9B6BDF2-6896-4B98-8776-C18582F63BA5}" type="slidenum">
              <a:rPr lang="zh-TW" altLang="en-US" smtClean="0"/>
              <a:t>41</a:t>
            </a:fld>
            <a:endParaRPr lang="zh-TW" altLang="en-US"/>
          </a:p>
        </p:txBody>
      </p:sp>
      <p:pic>
        <p:nvPicPr>
          <p:cNvPr id="8" name="Picture 7">
            <a:extLst>
              <a:ext uri="{FF2B5EF4-FFF2-40B4-BE49-F238E27FC236}">
                <a16:creationId xmlns:a16="http://schemas.microsoft.com/office/drawing/2014/main" id="{AD402FCF-A9A4-4B17-A8A8-A7A75741DB93}"/>
              </a:ext>
            </a:extLst>
          </p:cNvPr>
          <p:cNvPicPr>
            <a:picLocks noChangeAspect="1"/>
          </p:cNvPicPr>
          <p:nvPr/>
        </p:nvPicPr>
        <p:blipFill>
          <a:blip r:embed="rId3"/>
          <a:stretch>
            <a:fillRect/>
          </a:stretch>
        </p:blipFill>
        <p:spPr>
          <a:xfrm>
            <a:off x="676431" y="838200"/>
            <a:ext cx="7791137" cy="4305300"/>
          </a:xfrm>
          <a:prstGeom prst="rect">
            <a:avLst/>
          </a:prstGeom>
        </p:spPr>
      </p:pic>
      <p:pic>
        <p:nvPicPr>
          <p:cNvPr id="9" name="Picture 8">
            <a:extLst>
              <a:ext uri="{FF2B5EF4-FFF2-40B4-BE49-F238E27FC236}">
                <a16:creationId xmlns:a16="http://schemas.microsoft.com/office/drawing/2014/main" id="{5901CE6C-F277-437C-9C7C-2C4CB1FE256A}"/>
              </a:ext>
            </a:extLst>
          </p:cNvPr>
          <p:cNvPicPr>
            <a:picLocks noChangeAspect="1"/>
          </p:cNvPicPr>
          <p:nvPr/>
        </p:nvPicPr>
        <p:blipFill>
          <a:blip r:embed="rId4"/>
          <a:stretch>
            <a:fillRect/>
          </a:stretch>
        </p:blipFill>
        <p:spPr>
          <a:xfrm>
            <a:off x="0" y="3759414"/>
            <a:ext cx="695453" cy="804602"/>
          </a:xfrm>
          <a:prstGeom prst="rect">
            <a:avLst/>
          </a:prstGeom>
        </p:spPr>
      </p:pic>
      <p:sp>
        <p:nvSpPr>
          <p:cNvPr id="4" name="TextBox 3">
            <a:extLst>
              <a:ext uri="{FF2B5EF4-FFF2-40B4-BE49-F238E27FC236}">
                <a16:creationId xmlns:a16="http://schemas.microsoft.com/office/drawing/2014/main" id="{164D4C87-5566-4754-8617-958F78F8A74D}"/>
              </a:ext>
            </a:extLst>
          </p:cNvPr>
          <p:cNvSpPr txBox="1"/>
          <p:nvPr/>
        </p:nvSpPr>
        <p:spPr>
          <a:xfrm>
            <a:off x="8125075" y="1627200"/>
            <a:ext cx="928524" cy="369332"/>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Volatile</a:t>
            </a:r>
          </a:p>
        </p:txBody>
      </p:sp>
      <p:sp>
        <p:nvSpPr>
          <p:cNvPr id="7" name="TextBox 6">
            <a:extLst>
              <a:ext uri="{FF2B5EF4-FFF2-40B4-BE49-F238E27FC236}">
                <a16:creationId xmlns:a16="http://schemas.microsoft.com/office/drawing/2014/main" id="{95592518-7BBB-482D-A9D5-768E2EABB40C}"/>
              </a:ext>
            </a:extLst>
          </p:cNvPr>
          <p:cNvSpPr txBox="1"/>
          <p:nvPr/>
        </p:nvSpPr>
        <p:spPr>
          <a:xfrm>
            <a:off x="7482946" y="3792597"/>
            <a:ext cx="1402948" cy="369332"/>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Non-volatile</a:t>
            </a:r>
          </a:p>
        </p:txBody>
      </p:sp>
    </p:spTree>
    <p:extLst>
      <p:ext uri="{BB962C8B-B14F-4D97-AF65-F5344CB8AC3E}">
        <p14:creationId xmlns:p14="http://schemas.microsoft.com/office/powerpoint/2010/main" val="1683816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80" y="108349"/>
            <a:ext cx="7629210" cy="519113"/>
          </a:xfrm>
        </p:spPr>
        <p:txBody>
          <a:bodyPr>
            <a:normAutofit fontScale="90000"/>
          </a:bodyPr>
          <a:lstStyle/>
          <a:p>
            <a:r>
              <a:rPr lang="en-US" dirty="0"/>
              <a:t>Memory Hierarchy</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a:t>A memory hierarchy is a structured arrangement of different types of memory in a computer system designed to balance the trade-offs between </a:t>
            </a:r>
            <a:r>
              <a:rPr lang="en-US" dirty="0">
                <a:solidFill>
                  <a:srgbClr val="FF0000"/>
                </a:solidFill>
              </a:rPr>
              <a:t>speed, cost, and capacity</a:t>
            </a:r>
            <a:r>
              <a:rPr lang="en-US" dirty="0"/>
              <a:t>. </a:t>
            </a:r>
          </a:p>
          <a:p>
            <a:pPr>
              <a:buFont typeface="Wingdings" panose="05000000000000000000" pitchFamily="2" charset="2"/>
              <a:buChar char="§"/>
            </a:pPr>
            <a:r>
              <a:rPr lang="en-US" dirty="0"/>
              <a:t>It exploits the </a:t>
            </a:r>
            <a:r>
              <a:rPr lang="en-US" dirty="0">
                <a:solidFill>
                  <a:srgbClr val="FF0000"/>
                </a:solidFill>
              </a:rPr>
              <a:t>principle of locality </a:t>
            </a:r>
            <a:r>
              <a:rPr lang="en-US" dirty="0"/>
              <a:t>to provide faster access to frequently used data by placing them in smaller but faster memory closer to the processor. </a:t>
            </a:r>
          </a:p>
          <a:p>
            <a:pPr lvl="1">
              <a:buFont typeface="Wingdings" panose="05000000000000000000" pitchFamily="2" charset="2"/>
              <a:buChar char="§"/>
            </a:pPr>
            <a:r>
              <a:rPr lang="en-US" dirty="0">
                <a:solidFill>
                  <a:srgbClr val="FF0000"/>
                </a:solidFill>
              </a:rPr>
              <a:t>Spatial locality </a:t>
            </a:r>
            <a:r>
              <a:rPr lang="en-US" dirty="0"/>
              <a:t>(locality in space)</a:t>
            </a:r>
          </a:p>
          <a:p>
            <a:pPr lvl="1">
              <a:buFont typeface="Wingdings" panose="05000000000000000000" pitchFamily="2" charset="2"/>
              <a:buChar char="§"/>
            </a:pPr>
            <a:r>
              <a:rPr lang="en-US" dirty="0">
                <a:solidFill>
                  <a:srgbClr val="FF0000"/>
                </a:solidFill>
              </a:rPr>
              <a:t>Temporal locality </a:t>
            </a:r>
            <a:r>
              <a:rPr lang="en-US" dirty="0"/>
              <a:t>(locality in time)</a:t>
            </a:r>
          </a:p>
          <a:p>
            <a:pPr marL="0" indent="0">
              <a:buNone/>
            </a:pPr>
            <a:endParaRPr lang="en-US" dirty="0"/>
          </a:p>
        </p:txBody>
      </p:sp>
      <p:sp>
        <p:nvSpPr>
          <p:cNvPr id="4" name="灯片编号占位符 3"/>
          <p:cNvSpPr>
            <a:spLocks noGrp="1"/>
          </p:cNvSpPr>
          <p:nvPr>
            <p:ph type="sldNum" sz="quarter" idx="10"/>
          </p:nvPr>
        </p:nvSpPr>
        <p:spPr/>
        <p:txBody>
          <a:bodyPr/>
          <a:lstStyle/>
          <a:p>
            <a:fld id="{D9B6BDF2-6896-4B98-8776-C18582F63BA5}" type="slidenum">
              <a:rPr lang="zh-TW" altLang="en-US" smtClean="0"/>
              <a:t>42</a:t>
            </a:fld>
            <a:endParaRPr lang="zh-TW" altLang="en-US"/>
          </a:p>
        </p:txBody>
      </p:sp>
      <p:pic>
        <p:nvPicPr>
          <p:cNvPr id="5" name="Picture 4">
            <a:extLst>
              <a:ext uri="{FF2B5EF4-FFF2-40B4-BE49-F238E27FC236}">
                <a16:creationId xmlns:a16="http://schemas.microsoft.com/office/drawing/2014/main" id="{C348F863-1676-43B7-9DB9-B73D983685B2}"/>
              </a:ext>
            </a:extLst>
          </p:cNvPr>
          <p:cNvPicPr>
            <a:picLocks noChangeAspect="1"/>
          </p:cNvPicPr>
          <p:nvPr/>
        </p:nvPicPr>
        <p:blipFill>
          <a:blip r:embed="rId2"/>
          <a:stretch>
            <a:fillRect/>
          </a:stretch>
        </p:blipFill>
        <p:spPr>
          <a:xfrm>
            <a:off x="0" y="3810214"/>
            <a:ext cx="695453" cy="804602"/>
          </a:xfrm>
          <a:prstGeom prst="rect">
            <a:avLst/>
          </a:prstGeom>
        </p:spPr>
      </p:pic>
    </p:spTree>
    <p:extLst>
      <p:ext uri="{BB962C8B-B14F-4D97-AF65-F5344CB8AC3E}">
        <p14:creationId xmlns:p14="http://schemas.microsoft.com/office/powerpoint/2010/main" val="2080746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80" y="108349"/>
            <a:ext cx="7629210" cy="519113"/>
          </a:xfrm>
        </p:spPr>
        <p:txBody>
          <a:bodyPr>
            <a:normAutofit fontScale="90000"/>
          </a:bodyPr>
          <a:lstStyle/>
          <a:p>
            <a:r>
              <a:rPr lang="en-US" dirty="0"/>
              <a:t>Memory Latency and Bandwidth</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
            </a:pPr>
            <a:r>
              <a:rPr lang="en-US" sz="2800" dirty="0">
                <a:solidFill>
                  <a:srgbClr val="FF0000"/>
                </a:solidFill>
              </a:rPr>
              <a:t>Latency</a:t>
            </a:r>
            <a:r>
              <a:rPr lang="en-US" sz="2800" dirty="0"/>
              <a:t>:</a:t>
            </a:r>
            <a:r>
              <a:rPr lang="en-US" dirty="0"/>
              <a:t> </a:t>
            </a:r>
            <a:r>
              <a:rPr lang="en-US" sz="2200" dirty="0"/>
              <a:t>The time it takes for a processor to access data stored in memory. It's the delay between a request for data and when it is actually available.</a:t>
            </a:r>
          </a:p>
          <a:p>
            <a:pPr>
              <a:buFont typeface="Wingdings" panose="05000000000000000000" pitchFamily="2" charset="2"/>
              <a:buChar char="§"/>
            </a:pPr>
            <a:r>
              <a:rPr lang="en-US" sz="2800" dirty="0">
                <a:solidFill>
                  <a:srgbClr val="FF0000"/>
                </a:solidFill>
              </a:rPr>
              <a:t>Bandwidth</a:t>
            </a:r>
            <a:r>
              <a:rPr lang="en-US" sz="2800" dirty="0"/>
              <a:t>:</a:t>
            </a:r>
            <a:r>
              <a:rPr lang="en-US" dirty="0"/>
              <a:t> </a:t>
            </a:r>
            <a:r>
              <a:rPr lang="en-US" sz="2200" dirty="0"/>
              <a:t>The amount of data that can be transferred between the processor and memory per unit of time. Bandwidth can be affected by the memory cycle time, the bus speed and width, the interconnection network width, and so on. If the memory bandwidth is insufficient, effective memory latency will increase.</a:t>
            </a:r>
          </a:p>
          <a:p>
            <a:pPr>
              <a:buFont typeface="Wingdings" panose="05000000000000000000" pitchFamily="2" charset="2"/>
              <a:buChar char="§"/>
            </a:pPr>
            <a:endParaRPr lang="en-US" sz="2200" i="1" dirty="0">
              <a:solidFill>
                <a:srgbClr val="FF0000"/>
              </a:solidFill>
            </a:endParaRPr>
          </a:p>
          <a:p>
            <a:pPr>
              <a:buFont typeface="Wingdings" panose="05000000000000000000" pitchFamily="2" charset="2"/>
              <a:buChar char="§"/>
            </a:pPr>
            <a:r>
              <a:rPr lang="en-US" sz="2200" i="1" dirty="0">
                <a:solidFill>
                  <a:srgbClr val="FF0000"/>
                </a:solidFill>
              </a:rPr>
              <a:t>Caches can reduce the latency and increase the bandwidth </a:t>
            </a:r>
          </a:p>
        </p:txBody>
      </p:sp>
      <p:sp>
        <p:nvSpPr>
          <p:cNvPr id="4" name="灯片编号占位符 3"/>
          <p:cNvSpPr>
            <a:spLocks noGrp="1"/>
          </p:cNvSpPr>
          <p:nvPr>
            <p:ph type="sldNum" sz="quarter" idx="10"/>
          </p:nvPr>
        </p:nvSpPr>
        <p:spPr/>
        <p:txBody>
          <a:bodyPr/>
          <a:lstStyle/>
          <a:p>
            <a:fld id="{D9B6BDF2-6896-4B98-8776-C18582F63BA5}" type="slidenum">
              <a:rPr lang="zh-TW" altLang="en-US" smtClean="0"/>
              <a:t>43</a:t>
            </a:fld>
            <a:endParaRPr lang="zh-TW" altLang="en-US"/>
          </a:p>
        </p:txBody>
      </p:sp>
      <p:pic>
        <p:nvPicPr>
          <p:cNvPr id="5" name="Picture 4">
            <a:extLst>
              <a:ext uri="{FF2B5EF4-FFF2-40B4-BE49-F238E27FC236}">
                <a16:creationId xmlns:a16="http://schemas.microsoft.com/office/drawing/2014/main" id="{C348F863-1676-43B7-9DB9-B73D983685B2}"/>
              </a:ext>
            </a:extLst>
          </p:cNvPr>
          <p:cNvPicPr>
            <a:picLocks noChangeAspect="1"/>
          </p:cNvPicPr>
          <p:nvPr/>
        </p:nvPicPr>
        <p:blipFill>
          <a:blip r:embed="rId3"/>
          <a:stretch>
            <a:fillRect/>
          </a:stretch>
        </p:blipFill>
        <p:spPr>
          <a:xfrm>
            <a:off x="0" y="3810214"/>
            <a:ext cx="695453" cy="804602"/>
          </a:xfrm>
          <a:prstGeom prst="rect">
            <a:avLst/>
          </a:prstGeom>
        </p:spPr>
      </p:pic>
      <p:sp>
        <p:nvSpPr>
          <p:cNvPr id="6" name="TextBox 5">
            <a:extLst>
              <a:ext uri="{FF2B5EF4-FFF2-40B4-BE49-F238E27FC236}">
                <a16:creationId xmlns:a16="http://schemas.microsoft.com/office/drawing/2014/main" id="{6D8305B3-C767-4D4D-ADD5-7C2E359F2FCA}"/>
              </a:ext>
            </a:extLst>
          </p:cNvPr>
          <p:cNvSpPr txBox="1"/>
          <p:nvPr/>
        </p:nvSpPr>
        <p:spPr>
          <a:xfrm>
            <a:off x="2895600" y="1627201"/>
            <a:ext cx="5929828" cy="369332"/>
          </a:xfrm>
          <a:prstGeom prst="rect">
            <a:avLst/>
          </a:prstGeom>
          <a:solidFill>
            <a:schemeClr val="accent5">
              <a:lumMod val="20000"/>
              <a:lumOff val="80000"/>
            </a:schemeClr>
          </a:solidFill>
        </p:spPr>
        <p:txBody>
          <a:bodyPr wrap="none" rtlCol="0" anchor="ctr" anchorCtr="1">
            <a:spAutoFit/>
          </a:bodyPr>
          <a:lstStyle/>
          <a:p>
            <a:r>
              <a:rPr lang="en-US" dirty="0">
                <a:ea typeface="標楷體" pitchFamily="65" charset="-120"/>
                <a:cs typeface="Calibri" panose="020F07020304040A0204" pitchFamily="34" charset="0"/>
              </a:rPr>
              <a:t>Example: DRAM cycle time 60ns, SRAM cycle time 1ns</a:t>
            </a:r>
          </a:p>
        </p:txBody>
      </p:sp>
      <p:sp>
        <p:nvSpPr>
          <p:cNvPr id="7" name="TextBox 6">
            <a:extLst>
              <a:ext uri="{FF2B5EF4-FFF2-40B4-BE49-F238E27FC236}">
                <a16:creationId xmlns:a16="http://schemas.microsoft.com/office/drawing/2014/main" id="{30D1E121-E1DC-482F-9C84-BA8969258696}"/>
              </a:ext>
            </a:extLst>
          </p:cNvPr>
          <p:cNvSpPr txBox="1"/>
          <p:nvPr/>
        </p:nvSpPr>
        <p:spPr>
          <a:xfrm>
            <a:off x="2895600" y="3625548"/>
            <a:ext cx="4859022" cy="369332"/>
          </a:xfrm>
          <a:prstGeom prst="rect">
            <a:avLst/>
          </a:prstGeom>
          <a:solidFill>
            <a:schemeClr val="accent5">
              <a:lumMod val="20000"/>
              <a:lumOff val="80000"/>
            </a:schemeClr>
          </a:solidFill>
        </p:spPr>
        <p:txBody>
          <a:bodyPr wrap="none" rtlCol="0" anchor="ctr" anchorCtr="1">
            <a:spAutoFit/>
          </a:bodyPr>
          <a:lstStyle/>
          <a:p>
            <a:r>
              <a:rPr lang="en-US" dirty="0">
                <a:ea typeface="標楷體" pitchFamily="65" charset="-120"/>
                <a:cs typeface="Calibri" panose="020F07020304040A0204" pitchFamily="34" charset="0"/>
              </a:rPr>
              <a:t>Example: HBM3 1024pins, GDDR6 ~190 pins</a:t>
            </a:r>
          </a:p>
        </p:txBody>
      </p:sp>
    </p:spTree>
    <p:extLst>
      <p:ext uri="{BB962C8B-B14F-4D97-AF65-F5344CB8AC3E}">
        <p14:creationId xmlns:p14="http://schemas.microsoft.com/office/powerpoint/2010/main" val="272627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80" y="108349"/>
            <a:ext cx="7629210" cy="519113"/>
          </a:xfrm>
        </p:spPr>
        <p:txBody>
          <a:bodyPr>
            <a:normAutofit fontScale="90000"/>
          </a:bodyPr>
          <a:lstStyle/>
          <a:p>
            <a:r>
              <a:rPr lang="en-US" dirty="0"/>
              <a:t>Caches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000" dirty="0"/>
              <a:t>A </a:t>
            </a:r>
            <a:r>
              <a:rPr lang="en-US" sz="2000" b="1" dirty="0">
                <a:solidFill>
                  <a:srgbClr val="FF0000"/>
                </a:solidFill>
              </a:rPr>
              <a:t>cache</a:t>
            </a:r>
            <a:r>
              <a:rPr lang="en-US" sz="2000" dirty="0"/>
              <a:t> is a small, high-speed memory that stores frequently accessed data and instructions, acting as a buffer between the processor and the slower main memory (RAM).</a:t>
            </a:r>
          </a:p>
          <a:p>
            <a:pPr>
              <a:buFont typeface="Wingdings" panose="05000000000000000000" pitchFamily="2" charset="2"/>
              <a:buChar char="§"/>
            </a:pPr>
            <a:r>
              <a:rPr lang="en-US" sz="2000" dirty="0"/>
              <a:t>When the processor needs data, it first checks the cache. If the data is found (a cache hit), it can be accessed much faster than retrieving it from the main memory.</a:t>
            </a:r>
          </a:p>
          <a:p>
            <a:pPr>
              <a:buFont typeface="Wingdings" panose="05000000000000000000" pitchFamily="2" charset="2"/>
              <a:buChar char="§"/>
            </a:pPr>
            <a:r>
              <a:rPr lang="en-US" sz="2000" dirty="0"/>
              <a:t>Caches have been adopted for all the memory hierarchy. </a:t>
            </a:r>
          </a:p>
          <a:p>
            <a:pPr lvl="1">
              <a:buFont typeface="Wingdings" panose="05000000000000000000" pitchFamily="2" charset="2"/>
              <a:buChar char="§"/>
            </a:pPr>
            <a:r>
              <a:rPr lang="en-US" sz="1600" dirty="0"/>
              <a:t>CPU cache</a:t>
            </a:r>
          </a:p>
          <a:p>
            <a:pPr lvl="1">
              <a:buFont typeface="Wingdings" panose="05000000000000000000" pitchFamily="2" charset="2"/>
              <a:buChar char="§"/>
            </a:pPr>
            <a:r>
              <a:rPr lang="en-US" sz="1600" dirty="0"/>
              <a:t>Disk cache</a:t>
            </a:r>
          </a:p>
          <a:p>
            <a:pPr lvl="1">
              <a:buFont typeface="Wingdings" panose="05000000000000000000" pitchFamily="2" charset="2"/>
              <a:buChar char="§"/>
            </a:pPr>
            <a:r>
              <a:rPr lang="en-US" sz="1600" dirty="0"/>
              <a:t>Web browser cache</a:t>
            </a:r>
          </a:p>
          <a:p>
            <a:pPr lvl="1">
              <a:buFont typeface="Wingdings" panose="05000000000000000000" pitchFamily="2" charset="2"/>
              <a:buChar char="§"/>
            </a:pPr>
            <a:r>
              <a:rPr lang="en-US" sz="1600" dirty="0"/>
              <a:t>Akamai edge caching to store video content at many edge servers.</a:t>
            </a:r>
          </a:p>
          <a:p>
            <a:pPr>
              <a:buFont typeface="Wingdings" panose="05000000000000000000" pitchFamily="2" charset="2"/>
              <a:buChar char="§"/>
            </a:pPr>
            <a:endParaRPr lang="en-US" sz="2000" i="1" dirty="0">
              <a:solidFill>
                <a:srgbClr val="FF0000"/>
              </a:solidFill>
            </a:endParaRPr>
          </a:p>
        </p:txBody>
      </p:sp>
      <p:sp>
        <p:nvSpPr>
          <p:cNvPr id="4" name="灯片编号占位符 3"/>
          <p:cNvSpPr>
            <a:spLocks noGrp="1"/>
          </p:cNvSpPr>
          <p:nvPr>
            <p:ph type="sldNum" sz="quarter" idx="10"/>
          </p:nvPr>
        </p:nvSpPr>
        <p:spPr/>
        <p:txBody>
          <a:bodyPr/>
          <a:lstStyle/>
          <a:p>
            <a:fld id="{D9B6BDF2-6896-4B98-8776-C18582F63BA5}" type="slidenum">
              <a:rPr lang="zh-TW" altLang="en-US" smtClean="0"/>
              <a:t>44</a:t>
            </a:fld>
            <a:endParaRPr lang="zh-TW" altLang="en-US"/>
          </a:p>
        </p:txBody>
      </p:sp>
      <p:pic>
        <p:nvPicPr>
          <p:cNvPr id="5" name="Picture 4">
            <a:extLst>
              <a:ext uri="{FF2B5EF4-FFF2-40B4-BE49-F238E27FC236}">
                <a16:creationId xmlns:a16="http://schemas.microsoft.com/office/drawing/2014/main" id="{C348F863-1676-43B7-9DB9-B73D983685B2}"/>
              </a:ext>
            </a:extLst>
          </p:cNvPr>
          <p:cNvPicPr>
            <a:picLocks noChangeAspect="1"/>
          </p:cNvPicPr>
          <p:nvPr/>
        </p:nvPicPr>
        <p:blipFill>
          <a:blip r:embed="rId2"/>
          <a:stretch>
            <a:fillRect/>
          </a:stretch>
        </p:blipFill>
        <p:spPr>
          <a:xfrm>
            <a:off x="0" y="3810214"/>
            <a:ext cx="695453" cy="804602"/>
          </a:xfrm>
          <a:prstGeom prst="rect">
            <a:avLst/>
          </a:prstGeom>
        </p:spPr>
      </p:pic>
    </p:spTree>
    <p:extLst>
      <p:ext uri="{BB962C8B-B14F-4D97-AF65-F5344CB8AC3E}">
        <p14:creationId xmlns:p14="http://schemas.microsoft.com/office/powerpoint/2010/main" val="565353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EC494B82-A0B0-4500-9D3F-F0D6D5DF1970}"/>
              </a:ext>
            </a:extLst>
          </p:cNvPr>
          <p:cNvSpPr/>
          <p:nvPr/>
        </p:nvSpPr>
        <p:spPr bwMode="auto">
          <a:xfrm>
            <a:off x="1989665" y="846667"/>
            <a:ext cx="5029201" cy="3699933"/>
          </a:xfrm>
          <a:prstGeom prst="triangle">
            <a:avLst>
              <a:gd name="adj" fmla="val 50307"/>
            </a:avLst>
          </a:prstGeom>
          <a:no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sp>
        <p:nvSpPr>
          <p:cNvPr id="2" name="Title 1"/>
          <p:cNvSpPr>
            <a:spLocks noGrp="1"/>
          </p:cNvSpPr>
          <p:nvPr>
            <p:ph type="title"/>
          </p:nvPr>
        </p:nvSpPr>
        <p:spPr>
          <a:xfrm>
            <a:off x="906162" y="108349"/>
            <a:ext cx="8121724" cy="519113"/>
          </a:xfrm>
        </p:spPr>
        <p:txBody>
          <a:bodyPr/>
          <a:lstStyle/>
          <a:p>
            <a:r>
              <a:rPr lang="en-US" dirty="0"/>
              <a:t>CPU Cache</a:t>
            </a:r>
            <a:r>
              <a:rPr lang="en-US" sz="3200" dirty="0"/>
              <a:t> Hierarchy</a:t>
            </a:r>
          </a:p>
        </p:txBody>
      </p:sp>
      <p:sp>
        <p:nvSpPr>
          <p:cNvPr id="3" name="灯片编号占位符 2"/>
          <p:cNvSpPr>
            <a:spLocks noGrp="1"/>
          </p:cNvSpPr>
          <p:nvPr>
            <p:ph type="sldNum" sz="quarter" idx="10"/>
          </p:nvPr>
        </p:nvSpPr>
        <p:spPr/>
        <p:txBody>
          <a:bodyPr/>
          <a:lstStyle/>
          <a:p>
            <a:fld id="{D9B6BDF2-6896-4B98-8776-C18582F63BA5}" type="slidenum">
              <a:rPr lang="zh-TW" altLang="en-US" smtClean="0"/>
              <a:t>45</a:t>
            </a:fld>
            <a:endParaRPr lang="zh-TW" altLang="en-US"/>
          </a:p>
        </p:txBody>
      </p:sp>
      <p:sp>
        <p:nvSpPr>
          <p:cNvPr id="5" name="TextBox 4">
            <a:extLst>
              <a:ext uri="{FF2B5EF4-FFF2-40B4-BE49-F238E27FC236}">
                <a16:creationId xmlns:a16="http://schemas.microsoft.com/office/drawing/2014/main" id="{4DE3C82A-BFBD-4C2C-903B-70EFDDD96B95}"/>
              </a:ext>
            </a:extLst>
          </p:cNvPr>
          <p:cNvSpPr txBox="1"/>
          <p:nvPr/>
        </p:nvSpPr>
        <p:spPr>
          <a:xfrm>
            <a:off x="3969503" y="941400"/>
            <a:ext cx="1069524" cy="369332"/>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registers</a:t>
            </a:r>
          </a:p>
        </p:txBody>
      </p:sp>
      <p:sp>
        <p:nvSpPr>
          <p:cNvPr id="6" name="Rectangle 5">
            <a:extLst>
              <a:ext uri="{FF2B5EF4-FFF2-40B4-BE49-F238E27FC236}">
                <a16:creationId xmlns:a16="http://schemas.microsoft.com/office/drawing/2014/main" id="{77AA79E2-6078-4547-A63B-C13B18AF6031}"/>
              </a:ext>
            </a:extLst>
          </p:cNvPr>
          <p:cNvSpPr/>
          <p:nvPr/>
        </p:nvSpPr>
        <p:spPr bwMode="auto">
          <a:xfrm>
            <a:off x="3395133" y="1422397"/>
            <a:ext cx="1176867" cy="491067"/>
          </a:xfrm>
          <a:prstGeom prst="rect">
            <a:avLst/>
          </a:prstGeom>
          <a:solidFill>
            <a:schemeClr val="bg2">
              <a:lumMod val="75000"/>
            </a:schemeClr>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L1-Icache</a:t>
            </a:r>
          </a:p>
        </p:txBody>
      </p:sp>
      <p:sp>
        <p:nvSpPr>
          <p:cNvPr id="9" name="Rectangle 8">
            <a:extLst>
              <a:ext uri="{FF2B5EF4-FFF2-40B4-BE49-F238E27FC236}">
                <a16:creationId xmlns:a16="http://schemas.microsoft.com/office/drawing/2014/main" id="{E0D0DDFB-1E32-4EBA-928A-CA10099C4903}"/>
              </a:ext>
            </a:extLst>
          </p:cNvPr>
          <p:cNvSpPr/>
          <p:nvPr/>
        </p:nvSpPr>
        <p:spPr bwMode="auto">
          <a:xfrm>
            <a:off x="4618565" y="1422396"/>
            <a:ext cx="1176867" cy="491067"/>
          </a:xfrm>
          <a:prstGeom prst="rect">
            <a:avLst/>
          </a:prstGeom>
          <a:solidFill>
            <a:srgbClr val="FFFF00"/>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L1-Dcache</a:t>
            </a:r>
          </a:p>
        </p:txBody>
      </p:sp>
      <p:sp>
        <p:nvSpPr>
          <p:cNvPr id="7" name="TextBox 6">
            <a:extLst>
              <a:ext uri="{FF2B5EF4-FFF2-40B4-BE49-F238E27FC236}">
                <a16:creationId xmlns:a16="http://schemas.microsoft.com/office/drawing/2014/main" id="{BED23F8A-4DA7-4343-9E94-CC152A5121A9}"/>
              </a:ext>
            </a:extLst>
          </p:cNvPr>
          <p:cNvSpPr txBox="1"/>
          <p:nvPr/>
        </p:nvSpPr>
        <p:spPr>
          <a:xfrm>
            <a:off x="5841997" y="1483263"/>
            <a:ext cx="1390124" cy="369332"/>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16KB-64KB</a:t>
            </a:r>
          </a:p>
        </p:txBody>
      </p:sp>
      <p:sp>
        <p:nvSpPr>
          <p:cNvPr id="10" name="Rectangle 9">
            <a:extLst>
              <a:ext uri="{FF2B5EF4-FFF2-40B4-BE49-F238E27FC236}">
                <a16:creationId xmlns:a16="http://schemas.microsoft.com/office/drawing/2014/main" id="{961D83BD-E8D4-40D3-B7DD-82FC89BA17F3}"/>
              </a:ext>
            </a:extLst>
          </p:cNvPr>
          <p:cNvSpPr/>
          <p:nvPr/>
        </p:nvSpPr>
        <p:spPr bwMode="auto">
          <a:xfrm>
            <a:off x="2609053" y="2108200"/>
            <a:ext cx="3825614" cy="931333"/>
          </a:xfrm>
          <a:prstGeom prst="rect">
            <a:avLst/>
          </a:prstGeom>
          <a:solidFill>
            <a:schemeClr val="tx2">
              <a:lumMod val="60000"/>
              <a:lumOff val="40000"/>
            </a:schemeClr>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L2 Unified Cache</a:t>
            </a:r>
          </a:p>
        </p:txBody>
      </p:sp>
      <p:sp>
        <p:nvSpPr>
          <p:cNvPr id="11" name="TextBox 10">
            <a:extLst>
              <a:ext uri="{FF2B5EF4-FFF2-40B4-BE49-F238E27FC236}">
                <a16:creationId xmlns:a16="http://schemas.microsoft.com/office/drawing/2014/main" id="{01A41F86-2364-48C0-A8B5-F11CA94F58B8}"/>
              </a:ext>
            </a:extLst>
          </p:cNvPr>
          <p:cNvSpPr txBox="1"/>
          <p:nvPr/>
        </p:nvSpPr>
        <p:spPr>
          <a:xfrm>
            <a:off x="6506632" y="2213367"/>
            <a:ext cx="2582758" cy="646331"/>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256KB-2MB for PC/WS</a:t>
            </a:r>
          </a:p>
          <a:p>
            <a:r>
              <a:rPr lang="en-US" dirty="0" err="1">
                <a:ea typeface="標楷體" pitchFamily="65" charset="-120"/>
                <a:cs typeface="Calibri" panose="020F07020304040A0204" pitchFamily="34" charset="0"/>
              </a:rPr>
              <a:t>upto</a:t>
            </a:r>
            <a:r>
              <a:rPr lang="en-US" dirty="0">
                <a:ea typeface="標楷體" pitchFamily="65" charset="-120"/>
                <a:cs typeface="Calibri" panose="020F07020304040A0204" pitchFamily="34" charset="0"/>
              </a:rPr>
              <a:t> 8MB for servers</a:t>
            </a:r>
          </a:p>
        </p:txBody>
      </p:sp>
      <p:sp>
        <p:nvSpPr>
          <p:cNvPr id="12" name="Rectangle 11">
            <a:extLst>
              <a:ext uri="{FF2B5EF4-FFF2-40B4-BE49-F238E27FC236}">
                <a16:creationId xmlns:a16="http://schemas.microsoft.com/office/drawing/2014/main" id="{FF01B630-576B-468F-93AD-D4C1C7EF7129}"/>
              </a:ext>
            </a:extLst>
          </p:cNvPr>
          <p:cNvSpPr/>
          <p:nvPr/>
        </p:nvSpPr>
        <p:spPr bwMode="auto">
          <a:xfrm>
            <a:off x="618067" y="3174992"/>
            <a:ext cx="7882465" cy="1371608"/>
          </a:xfrm>
          <a:prstGeom prst="rect">
            <a:avLst/>
          </a:prstGeom>
          <a:solidFill>
            <a:srgbClr val="92D050"/>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1" i="0" u="none" strike="noStrike" cap="none" normalizeH="0" baseline="0" dirty="0">
                <a:ln>
                  <a:noFill/>
                </a:ln>
                <a:solidFill>
                  <a:schemeClr val="tx1"/>
                </a:solidFill>
                <a:effectLst/>
                <a:latin typeface="Arial" panose="020B0604020202090204" pitchFamily="34" charset="0"/>
                <a:ea typeface="新細明體" panose="02020500000000000000" pitchFamily="18" charset="-120"/>
              </a:rPr>
              <a:t>L3 Unified Cache (last level cache, usually shared across multicores)</a:t>
            </a:r>
          </a:p>
        </p:txBody>
      </p:sp>
      <p:sp>
        <p:nvSpPr>
          <p:cNvPr id="13" name="TextBox 12">
            <a:extLst>
              <a:ext uri="{FF2B5EF4-FFF2-40B4-BE49-F238E27FC236}">
                <a16:creationId xmlns:a16="http://schemas.microsoft.com/office/drawing/2014/main" id="{DA16AE89-CA87-4221-954A-D0B2593E69CE}"/>
              </a:ext>
            </a:extLst>
          </p:cNvPr>
          <p:cNvSpPr txBox="1"/>
          <p:nvPr/>
        </p:nvSpPr>
        <p:spPr>
          <a:xfrm>
            <a:off x="6815819" y="4260936"/>
            <a:ext cx="1338828" cy="369332"/>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4MB-64MB</a:t>
            </a:r>
          </a:p>
        </p:txBody>
      </p:sp>
      <p:sp>
        <p:nvSpPr>
          <p:cNvPr id="8" name="TextBox 7">
            <a:extLst>
              <a:ext uri="{FF2B5EF4-FFF2-40B4-BE49-F238E27FC236}">
                <a16:creationId xmlns:a16="http://schemas.microsoft.com/office/drawing/2014/main" id="{AADC48EE-5101-43A1-9C64-818D4D721225}"/>
              </a:ext>
            </a:extLst>
          </p:cNvPr>
          <p:cNvSpPr txBox="1"/>
          <p:nvPr/>
        </p:nvSpPr>
        <p:spPr>
          <a:xfrm>
            <a:off x="345530" y="1206264"/>
            <a:ext cx="2685415" cy="646331"/>
          </a:xfrm>
          <a:prstGeom prst="rect">
            <a:avLst/>
          </a:prstGeom>
          <a:noFill/>
        </p:spPr>
        <p:txBody>
          <a:bodyPr wrap="none" rtlCol="0" anchor="ctr" anchorCtr="1">
            <a:spAutoFit/>
          </a:bodyPr>
          <a:lstStyle/>
          <a:p>
            <a:r>
              <a:rPr lang="en-US" dirty="0">
                <a:highlight>
                  <a:srgbClr val="FFFF00"/>
                </a:highlight>
                <a:ea typeface="標楷體" pitchFamily="65" charset="-120"/>
                <a:cs typeface="Calibri" panose="020F07020304040A0204" pitchFamily="34" charset="0"/>
              </a:rPr>
              <a:t>Split cache: </a:t>
            </a:r>
          </a:p>
          <a:p>
            <a:r>
              <a:rPr lang="en-US" dirty="0">
                <a:highlight>
                  <a:srgbClr val="FFFF00"/>
                </a:highlight>
                <a:ea typeface="標楷體" pitchFamily="65" charset="-120"/>
                <a:cs typeface="Calibri" panose="020F07020304040A0204" pitchFamily="34" charset="0"/>
              </a:rPr>
              <a:t>To double the bandwidth</a:t>
            </a:r>
          </a:p>
        </p:txBody>
      </p:sp>
      <p:sp>
        <p:nvSpPr>
          <p:cNvPr id="14" name="TextBox 13">
            <a:extLst>
              <a:ext uri="{FF2B5EF4-FFF2-40B4-BE49-F238E27FC236}">
                <a16:creationId xmlns:a16="http://schemas.microsoft.com/office/drawing/2014/main" id="{9AFCEA51-F770-4723-B7DB-EF2150762C19}"/>
              </a:ext>
            </a:extLst>
          </p:cNvPr>
          <p:cNvSpPr txBox="1"/>
          <p:nvPr/>
        </p:nvSpPr>
        <p:spPr>
          <a:xfrm>
            <a:off x="213920" y="2108231"/>
            <a:ext cx="2518703" cy="646331"/>
          </a:xfrm>
          <a:prstGeom prst="rect">
            <a:avLst/>
          </a:prstGeom>
          <a:noFill/>
        </p:spPr>
        <p:txBody>
          <a:bodyPr wrap="none" rtlCol="0" anchor="ctr" anchorCtr="1">
            <a:spAutoFit/>
          </a:bodyPr>
          <a:lstStyle/>
          <a:p>
            <a:r>
              <a:rPr lang="en-US" dirty="0">
                <a:highlight>
                  <a:srgbClr val="FFFF00"/>
                </a:highlight>
                <a:ea typeface="標楷體" pitchFamily="65" charset="-120"/>
                <a:cs typeface="Calibri" panose="020F07020304040A0204" pitchFamily="34" charset="0"/>
              </a:rPr>
              <a:t>Unified cache: </a:t>
            </a:r>
          </a:p>
          <a:p>
            <a:r>
              <a:rPr lang="en-US" dirty="0">
                <a:highlight>
                  <a:srgbClr val="FFFF00"/>
                </a:highlight>
                <a:ea typeface="標楷體" pitchFamily="65" charset="-120"/>
                <a:cs typeface="Calibri" panose="020F07020304040A0204" pitchFamily="34" charset="0"/>
              </a:rPr>
              <a:t>To increase the hit rate</a:t>
            </a:r>
          </a:p>
        </p:txBody>
      </p:sp>
      <p:sp>
        <p:nvSpPr>
          <p:cNvPr id="15" name="TextBox 14">
            <a:extLst>
              <a:ext uri="{FF2B5EF4-FFF2-40B4-BE49-F238E27FC236}">
                <a16:creationId xmlns:a16="http://schemas.microsoft.com/office/drawing/2014/main" id="{2C3B7DDE-27F6-4E5C-8817-ABBADC46DA09}"/>
              </a:ext>
            </a:extLst>
          </p:cNvPr>
          <p:cNvSpPr txBox="1"/>
          <p:nvPr/>
        </p:nvSpPr>
        <p:spPr>
          <a:xfrm>
            <a:off x="2003157" y="3923580"/>
            <a:ext cx="2719719" cy="646331"/>
          </a:xfrm>
          <a:prstGeom prst="rect">
            <a:avLst/>
          </a:prstGeom>
          <a:noFill/>
        </p:spPr>
        <p:txBody>
          <a:bodyPr wrap="none" rtlCol="0" anchor="ctr" anchorCtr="1">
            <a:spAutoFit/>
          </a:bodyPr>
          <a:lstStyle/>
          <a:p>
            <a:r>
              <a:rPr lang="en-US" dirty="0">
                <a:highlight>
                  <a:srgbClr val="FFFF00"/>
                </a:highlight>
                <a:ea typeface="標楷體" pitchFamily="65" charset="-120"/>
                <a:cs typeface="Calibri" panose="020F07020304040A0204" pitchFamily="34" charset="0"/>
              </a:rPr>
              <a:t>Large L3 cache: </a:t>
            </a:r>
          </a:p>
          <a:p>
            <a:r>
              <a:rPr lang="en-US" dirty="0">
                <a:highlight>
                  <a:srgbClr val="FFFF00"/>
                </a:highlight>
                <a:ea typeface="標楷體" pitchFamily="65" charset="-120"/>
                <a:cs typeface="Calibri" panose="020F07020304040A0204" pitchFamily="34" charset="0"/>
              </a:rPr>
              <a:t>To reduce memory traffic</a:t>
            </a:r>
          </a:p>
        </p:txBody>
      </p:sp>
    </p:spTree>
    <p:extLst>
      <p:ext uri="{BB962C8B-B14F-4D97-AF65-F5344CB8AC3E}">
        <p14:creationId xmlns:p14="http://schemas.microsoft.com/office/powerpoint/2010/main" val="332382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480" y="108349"/>
            <a:ext cx="7629210" cy="519113"/>
          </a:xfrm>
        </p:spPr>
        <p:txBody>
          <a:bodyPr>
            <a:normAutofit fontScale="90000"/>
          </a:bodyPr>
          <a:lstStyle/>
          <a:p>
            <a:r>
              <a:rPr lang="en-US" dirty="0"/>
              <a:t>Volatile vs Non-Volatile (NV) Memory</a:t>
            </a:r>
          </a:p>
        </p:txBody>
      </p:sp>
      <p:sp>
        <p:nvSpPr>
          <p:cNvPr id="3" name="Content Placeholder 2"/>
          <p:cNvSpPr>
            <a:spLocks noGrp="1"/>
          </p:cNvSpPr>
          <p:nvPr>
            <p:ph idx="1"/>
          </p:nvPr>
        </p:nvSpPr>
        <p:spPr/>
        <p:txBody>
          <a:bodyPr>
            <a:normAutofit/>
          </a:bodyPr>
          <a:lstStyle/>
          <a:p>
            <a:r>
              <a:rPr lang="en-US" dirty="0"/>
              <a:t>Volatile Memory:</a:t>
            </a:r>
          </a:p>
          <a:p>
            <a:pPr marL="0" marR="0" lvl="0" indent="0" algn="l" defTabSz="914400" rtl="0" eaLnBrk="1" fontAlgn="base" latinLnBrk="0" hangingPunct="1">
              <a:lnSpc>
                <a:spcPct val="100000"/>
              </a:lnSpc>
              <a:spcBef>
                <a:spcPct val="20000"/>
              </a:spcBef>
              <a:spcAft>
                <a:spcPct val="0"/>
              </a:spcAft>
              <a:buClr>
                <a:srgbClr val="8064A2"/>
              </a:buClr>
              <a:buSzPct val="80000"/>
              <a:buFont typeface="Wingdings" panose="05000000000000000000" pitchFamily="2" charset="2"/>
              <a:buNone/>
              <a:tabLst/>
              <a:defRPr/>
            </a:pPr>
            <a:r>
              <a:rPr kumimoji="1" lang="en-US" sz="2000" b="0"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cs typeface="+mn-cs"/>
              </a:rPr>
              <a:t>	If we were to lose power to the computer, everything in the memory would be lost because the memory (SRAM and DRAM) in a processor is </a:t>
            </a:r>
            <a:r>
              <a:rPr kumimoji="1" lang="en-US" sz="2000" b="0" i="1" u="none" strike="noStrike" kern="0" cap="none" spc="0" normalizeH="0" baseline="0" noProof="0" dirty="0">
                <a:ln>
                  <a:noFill/>
                </a:ln>
                <a:solidFill>
                  <a:srgbClr val="FF0000"/>
                </a:solidFill>
                <a:effectLst/>
                <a:uLnTx/>
                <a:uFillTx/>
                <a:latin typeface="Calibri" panose="020F07020304040A0204" pitchFamily="34" charset="0"/>
                <a:ea typeface="標楷體" pitchFamily="65" charset="-120"/>
                <a:cs typeface="+mn-cs"/>
              </a:rPr>
              <a:t>volatile</a:t>
            </a:r>
            <a:r>
              <a:rPr kumimoji="1" lang="en-US" sz="2000" b="0"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cs typeface="+mn-cs"/>
              </a:rPr>
              <a:t>. When it 	loses power, it forgets. Main memory or </a:t>
            </a:r>
            <a:r>
              <a:rPr kumimoji="1" lang="en-US" sz="2000" b="0" i="0" u="none" strike="noStrike" kern="0" cap="none" spc="0" normalizeH="0" baseline="0" noProof="0" dirty="0">
                <a:ln>
                  <a:noFill/>
                </a:ln>
                <a:solidFill>
                  <a:srgbClr val="FF0000"/>
                </a:solidFill>
                <a:effectLst/>
                <a:uLnTx/>
                <a:uFillTx/>
                <a:latin typeface="Calibri" panose="020F07020304040A0204" pitchFamily="34" charset="0"/>
                <a:ea typeface="標楷體" pitchFamily="65" charset="-120"/>
                <a:cs typeface="+mn-cs"/>
              </a:rPr>
              <a:t>primary</a:t>
            </a:r>
            <a:r>
              <a:rPr kumimoji="1" lang="en-US" sz="2000" b="0"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cs typeface="+mn-cs"/>
              </a:rPr>
              <a:t> memory are usually referring to the DRAM memory.</a:t>
            </a:r>
            <a:endParaRPr lang="en-US" dirty="0"/>
          </a:p>
          <a:p>
            <a:r>
              <a:rPr lang="en-US" dirty="0"/>
              <a:t>NV memory:</a:t>
            </a:r>
          </a:p>
          <a:p>
            <a:pPr marL="685800" lvl="2" indent="0">
              <a:buNone/>
            </a:pPr>
            <a:r>
              <a:rPr lang="en-US" dirty="0"/>
              <a:t>    </a:t>
            </a:r>
            <a:r>
              <a:rPr lang="en-US" sz="2000" dirty="0"/>
              <a:t>In contrast, any storage external to the processor is </a:t>
            </a:r>
            <a:r>
              <a:rPr lang="en-US" sz="2000" i="1" dirty="0">
                <a:solidFill>
                  <a:srgbClr val="FF0000"/>
                </a:solidFill>
              </a:rPr>
              <a:t>non-volatile,</a:t>
            </a:r>
          </a:p>
          <a:p>
            <a:pPr marL="685800" lvl="2" indent="0">
              <a:buNone/>
            </a:pPr>
            <a:r>
              <a:rPr lang="en-US" sz="2000" i="1" dirty="0"/>
              <a:t>such as Flash memory, SSD, CD/DVD, Blu-ray, Disks, Tapes. They are usually belong to the </a:t>
            </a:r>
            <a:r>
              <a:rPr lang="en-US" sz="2000" i="1" dirty="0">
                <a:solidFill>
                  <a:srgbClr val="FF0000"/>
                </a:solidFill>
              </a:rPr>
              <a:t>secondary </a:t>
            </a:r>
            <a:r>
              <a:rPr lang="en-US" sz="2000" i="1" dirty="0"/>
              <a:t>memory.</a:t>
            </a:r>
            <a:endParaRPr lang="en-US" i="1" dirty="0"/>
          </a:p>
          <a:p>
            <a:pPr marL="0" indent="0">
              <a:buNone/>
            </a:pPr>
            <a:r>
              <a:rPr lang="en-US" dirty="0"/>
              <a:t>	</a:t>
            </a:r>
            <a:endParaRPr lang="en-US" sz="2000" dirty="0"/>
          </a:p>
          <a:p>
            <a:pPr marL="0" indent="0">
              <a:buNone/>
            </a:pPr>
            <a:endParaRPr lang="en-US" dirty="0"/>
          </a:p>
        </p:txBody>
      </p:sp>
      <p:sp>
        <p:nvSpPr>
          <p:cNvPr id="4" name="灯片编号占位符 3"/>
          <p:cNvSpPr>
            <a:spLocks noGrp="1"/>
          </p:cNvSpPr>
          <p:nvPr>
            <p:ph type="sldNum" sz="quarter" idx="10"/>
          </p:nvPr>
        </p:nvSpPr>
        <p:spPr/>
        <p:txBody>
          <a:bodyPr/>
          <a:lstStyle/>
          <a:p>
            <a:fld id="{D9B6BDF2-6896-4B98-8776-C18582F63BA5}" type="slidenum">
              <a:rPr lang="zh-TW" altLang="en-US" smtClean="0"/>
              <a:t>46</a:t>
            </a:fld>
            <a:endParaRPr lang="zh-TW" altLang="en-US"/>
          </a:p>
        </p:txBody>
      </p:sp>
      <p:pic>
        <p:nvPicPr>
          <p:cNvPr id="5" name="Picture 4">
            <a:extLst>
              <a:ext uri="{FF2B5EF4-FFF2-40B4-BE49-F238E27FC236}">
                <a16:creationId xmlns:a16="http://schemas.microsoft.com/office/drawing/2014/main" id="{C348F863-1676-43B7-9DB9-B73D983685B2}"/>
              </a:ext>
            </a:extLst>
          </p:cNvPr>
          <p:cNvPicPr>
            <a:picLocks noChangeAspect="1"/>
          </p:cNvPicPr>
          <p:nvPr/>
        </p:nvPicPr>
        <p:blipFill>
          <a:blip r:embed="rId2"/>
          <a:stretch>
            <a:fillRect/>
          </a:stretch>
        </p:blipFill>
        <p:spPr>
          <a:xfrm>
            <a:off x="0" y="3810214"/>
            <a:ext cx="695453" cy="804602"/>
          </a:xfrm>
          <a:prstGeom prst="rect">
            <a:avLst/>
          </a:prstGeom>
        </p:spPr>
      </p:pic>
    </p:spTree>
    <p:extLst>
      <p:ext uri="{BB962C8B-B14F-4D97-AF65-F5344CB8AC3E}">
        <p14:creationId xmlns:p14="http://schemas.microsoft.com/office/powerpoint/2010/main" val="337425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800" dirty="0"/>
              <a:t>Both processors and memory have improved at an incredible rate. The technologies that have been used over time is shown below.</a:t>
            </a:r>
          </a:p>
          <a:p>
            <a:pPr marL="0" indent="0">
              <a:buNone/>
            </a:pPr>
            <a:endParaRPr lang="en-US" sz="1800" dirty="0"/>
          </a:p>
        </p:txBody>
      </p:sp>
      <p:sp>
        <p:nvSpPr>
          <p:cNvPr id="4" name="灯片编号占位符 3"/>
          <p:cNvSpPr>
            <a:spLocks noGrp="1"/>
          </p:cNvSpPr>
          <p:nvPr>
            <p:ph type="sldNum" sz="quarter" idx="10"/>
          </p:nvPr>
        </p:nvSpPr>
        <p:spPr/>
        <p:txBody>
          <a:bodyPr/>
          <a:lstStyle/>
          <a:p>
            <a:fld id="{D9B6BDF2-6896-4B98-8776-C18582F63BA5}" type="slidenum">
              <a:rPr lang="zh-TW" altLang="en-US" smtClean="0"/>
              <a:t>47</a:t>
            </a:fld>
            <a:endParaRPr lang="zh-TW" altLang="en-US"/>
          </a:p>
        </p:txBody>
      </p:sp>
      <p:sp>
        <p:nvSpPr>
          <p:cNvPr id="7" name="Title 1">
            <a:extLst>
              <a:ext uri="{FF2B5EF4-FFF2-40B4-BE49-F238E27FC236}">
                <a16:creationId xmlns:a16="http://schemas.microsoft.com/office/drawing/2014/main" id="{D6D444FD-3FAA-40AC-A245-A73BA1349683}"/>
              </a:ext>
            </a:extLst>
          </p:cNvPr>
          <p:cNvSpPr>
            <a:spLocks noGrp="1"/>
          </p:cNvSpPr>
          <p:nvPr>
            <p:ph type="title"/>
          </p:nvPr>
        </p:nvSpPr>
        <p:spPr>
          <a:xfrm>
            <a:off x="798286" y="108349"/>
            <a:ext cx="8229600" cy="519113"/>
          </a:xfrm>
        </p:spPr>
        <p:txBody>
          <a:bodyPr/>
          <a:lstStyle/>
          <a:p>
            <a:r>
              <a:rPr lang="en-US" sz="3200" dirty="0"/>
              <a:t>1.5 </a:t>
            </a:r>
            <a:r>
              <a:rPr lang="en-US" sz="2800" dirty="0"/>
              <a:t>Technologies for Building Processors and Memory</a:t>
            </a:r>
          </a:p>
        </p:txBody>
      </p:sp>
      <p:pic>
        <p:nvPicPr>
          <p:cNvPr id="5" name="Picture 4">
            <a:extLst>
              <a:ext uri="{FF2B5EF4-FFF2-40B4-BE49-F238E27FC236}">
                <a16:creationId xmlns:a16="http://schemas.microsoft.com/office/drawing/2014/main" id="{58C4AAC7-3B14-4414-8A68-E5D962413872}"/>
              </a:ext>
            </a:extLst>
          </p:cNvPr>
          <p:cNvPicPr>
            <a:picLocks noChangeAspect="1"/>
          </p:cNvPicPr>
          <p:nvPr/>
        </p:nvPicPr>
        <p:blipFill>
          <a:blip r:embed="rId3"/>
          <a:stretch>
            <a:fillRect/>
          </a:stretch>
        </p:blipFill>
        <p:spPr>
          <a:xfrm>
            <a:off x="226440" y="1439332"/>
            <a:ext cx="8183117" cy="3186349"/>
          </a:xfrm>
          <a:prstGeom prst="rect">
            <a:avLst/>
          </a:prstGeom>
        </p:spPr>
      </p:pic>
    </p:spTree>
    <p:extLst>
      <p:ext uri="{BB962C8B-B14F-4D97-AF65-F5344CB8AC3E}">
        <p14:creationId xmlns:p14="http://schemas.microsoft.com/office/powerpoint/2010/main" val="454020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BC9E32-990C-46FA-9854-DE5E8E7BA2B7}"/>
              </a:ext>
            </a:extLst>
          </p:cNvPr>
          <p:cNvSpPr>
            <a:spLocks noGrp="1"/>
          </p:cNvSpPr>
          <p:nvPr>
            <p:ph type="sldNum" sz="quarter" idx="10"/>
          </p:nvPr>
        </p:nvSpPr>
        <p:spPr/>
        <p:txBody>
          <a:bodyPr/>
          <a:lstStyle/>
          <a:p>
            <a:fld id="{D9B6BDF2-6896-4B98-8776-C18582F63BA5}" type="slidenum">
              <a:rPr lang="zh-TW" altLang="en-US" smtClean="0"/>
              <a:t>48</a:t>
            </a:fld>
            <a:endParaRPr lang="zh-TW" altLang="en-US"/>
          </a:p>
        </p:txBody>
      </p:sp>
      <p:pic>
        <p:nvPicPr>
          <p:cNvPr id="6" name="Picture 5">
            <a:extLst>
              <a:ext uri="{FF2B5EF4-FFF2-40B4-BE49-F238E27FC236}">
                <a16:creationId xmlns:a16="http://schemas.microsoft.com/office/drawing/2014/main" id="{8776BF2C-7FCA-4E67-9EBF-52C46CE41CB2}"/>
              </a:ext>
            </a:extLst>
          </p:cNvPr>
          <p:cNvPicPr>
            <a:picLocks noChangeAspect="1"/>
          </p:cNvPicPr>
          <p:nvPr/>
        </p:nvPicPr>
        <p:blipFill>
          <a:blip r:embed="rId2"/>
          <a:stretch>
            <a:fillRect/>
          </a:stretch>
        </p:blipFill>
        <p:spPr>
          <a:xfrm>
            <a:off x="251809" y="855133"/>
            <a:ext cx="8640381" cy="3640935"/>
          </a:xfrm>
          <a:prstGeom prst="rect">
            <a:avLst/>
          </a:prstGeom>
        </p:spPr>
      </p:pic>
      <p:sp>
        <p:nvSpPr>
          <p:cNvPr id="2" name="TextBox 1">
            <a:extLst>
              <a:ext uri="{FF2B5EF4-FFF2-40B4-BE49-F238E27FC236}">
                <a16:creationId xmlns:a16="http://schemas.microsoft.com/office/drawing/2014/main" id="{4A24C504-EC48-4C4E-9996-4B7910B0CAC8}"/>
              </a:ext>
            </a:extLst>
          </p:cNvPr>
          <p:cNvSpPr txBox="1"/>
          <p:nvPr/>
        </p:nvSpPr>
        <p:spPr>
          <a:xfrm>
            <a:off x="7897813" y="997773"/>
            <a:ext cx="1411530" cy="369332"/>
          </a:xfrm>
          <a:prstGeom prst="rect">
            <a:avLst/>
          </a:prstGeom>
          <a:noFill/>
        </p:spPr>
        <p:txBody>
          <a:bodyPr wrap="square" rtlCol="0" anchor="ctr" anchorCtr="1">
            <a:spAutoFit/>
          </a:bodyPr>
          <a:lstStyle/>
          <a:p>
            <a:r>
              <a:rPr lang="en-US" dirty="0">
                <a:ea typeface="標楷體" pitchFamily="65" charset="-120"/>
                <a:cs typeface="Calibri" panose="020F07020304040A0204" pitchFamily="34" charset="0"/>
              </a:rPr>
              <a:t>32Gb/64Gb</a:t>
            </a:r>
          </a:p>
        </p:txBody>
      </p:sp>
      <p:sp>
        <p:nvSpPr>
          <p:cNvPr id="3" name="TextBox 2">
            <a:extLst>
              <a:ext uri="{FF2B5EF4-FFF2-40B4-BE49-F238E27FC236}">
                <a16:creationId xmlns:a16="http://schemas.microsoft.com/office/drawing/2014/main" id="{9286CBCC-B5C2-4D4D-852D-5CAC1616449C}"/>
              </a:ext>
            </a:extLst>
          </p:cNvPr>
          <p:cNvSpPr txBox="1"/>
          <p:nvPr/>
        </p:nvSpPr>
        <p:spPr>
          <a:xfrm>
            <a:off x="8212686" y="3533207"/>
            <a:ext cx="889987" cy="369332"/>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2023/4</a:t>
            </a:r>
          </a:p>
        </p:txBody>
      </p:sp>
    </p:spTree>
    <p:extLst>
      <p:ext uri="{BB962C8B-B14F-4D97-AF65-F5344CB8AC3E}">
        <p14:creationId xmlns:p14="http://schemas.microsoft.com/office/powerpoint/2010/main" val="342998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560" y="108349"/>
            <a:ext cx="7751130" cy="519113"/>
          </a:xfrm>
        </p:spPr>
        <p:txBody>
          <a:bodyPr>
            <a:normAutofit fontScale="90000"/>
          </a:bodyPr>
          <a:lstStyle/>
          <a:p>
            <a:r>
              <a:rPr lang="en-US" dirty="0"/>
              <a:t>Impacts of Advancing Technology</a:t>
            </a:r>
          </a:p>
        </p:txBody>
      </p:sp>
      <p:sp>
        <p:nvSpPr>
          <p:cNvPr id="3" name="Content Placeholder 2"/>
          <p:cNvSpPr>
            <a:spLocks noGrp="1"/>
          </p:cNvSpPr>
          <p:nvPr>
            <p:ph idx="1"/>
          </p:nvPr>
        </p:nvSpPr>
        <p:spPr>
          <a:xfrm>
            <a:off x="1087119" y="844153"/>
            <a:ext cx="6807201" cy="3671888"/>
          </a:xfrm>
        </p:spPr>
        <p:txBody>
          <a:bodyPr/>
          <a:lstStyle/>
          <a:p>
            <a:r>
              <a:rPr lang="en-US" sz="2400" b="1" dirty="0">
                <a:solidFill>
                  <a:schemeClr val="accent1"/>
                </a:solidFill>
              </a:rPr>
              <a:t>Processor</a:t>
            </a:r>
          </a:p>
          <a:p>
            <a:pPr lvl="1"/>
            <a:r>
              <a:rPr lang="en-US" sz="2000" dirty="0"/>
              <a:t>Logic capacity: increases about </a:t>
            </a:r>
            <a:r>
              <a:rPr lang="en-US" sz="2000" dirty="0">
                <a:solidFill>
                  <a:srgbClr val="FF0000"/>
                </a:solidFill>
              </a:rPr>
              <a:t>30%</a:t>
            </a:r>
            <a:r>
              <a:rPr lang="en-US" sz="2000" dirty="0"/>
              <a:t> per year</a:t>
            </a:r>
          </a:p>
          <a:p>
            <a:pPr lvl="1"/>
            <a:r>
              <a:rPr lang="en-US" sz="2000" dirty="0"/>
              <a:t>Performance: 2× every 1.5 years</a:t>
            </a:r>
          </a:p>
          <a:p>
            <a:r>
              <a:rPr lang="en-US" sz="2400" b="1" dirty="0">
                <a:solidFill>
                  <a:schemeClr val="accent1"/>
                </a:solidFill>
              </a:rPr>
              <a:t>Memory</a:t>
            </a:r>
          </a:p>
          <a:p>
            <a:pPr lvl="1"/>
            <a:r>
              <a:rPr lang="en-US" sz="2000" dirty="0"/>
              <a:t>DRAM capacity: 4× every 3 years, about </a:t>
            </a:r>
            <a:r>
              <a:rPr lang="en-US" sz="2000" dirty="0">
                <a:solidFill>
                  <a:srgbClr val="FF0000"/>
                </a:solidFill>
              </a:rPr>
              <a:t>60%</a:t>
            </a:r>
            <a:r>
              <a:rPr lang="en-US" sz="2000" dirty="0"/>
              <a:t> per year</a:t>
            </a:r>
          </a:p>
          <a:p>
            <a:pPr lvl="1"/>
            <a:r>
              <a:rPr lang="en-US" sz="2000" dirty="0"/>
              <a:t>Memory speed: 1.5× every 10 years</a:t>
            </a:r>
          </a:p>
          <a:p>
            <a:pPr lvl="1"/>
            <a:r>
              <a:rPr lang="en-US" sz="2000" dirty="0"/>
              <a:t>Cost per bit: decreases about 25% per year</a:t>
            </a:r>
          </a:p>
          <a:p>
            <a:r>
              <a:rPr lang="en-US" sz="2400" b="1" dirty="0">
                <a:solidFill>
                  <a:schemeClr val="accent1"/>
                </a:solidFill>
              </a:rPr>
              <a:t>Storage</a:t>
            </a:r>
          </a:p>
          <a:p>
            <a:pPr lvl="1"/>
            <a:r>
              <a:rPr lang="en-US" sz="2000" dirty="0"/>
              <a:t>Capacity: increases about </a:t>
            </a:r>
            <a:r>
              <a:rPr lang="en-US" sz="2000" dirty="0">
                <a:solidFill>
                  <a:srgbClr val="FF0000"/>
                </a:solidFill>
              </a:rPr>
              <a:t>60%</a:t>
            </a:r>
            <a:r>
              <a:rPr lang="en-US" sz="2000" dirty="0"/>
              <a:t> per year</a:t>
            </a:r>
          </a:p>
        </p:txBody>
      </p:sp>
      <p:sp>
        <p:nvSpPr>
          <p:cNvPr id="4" name="灯片编号占位符 3"/>
          <p:cNvSpPr>
            <a:spLocks noGrp="1"/>
          </p:cNvSpPr>
          <p:nvPr>
            <p:ph type="sldNum" sz="quarter" idx="10"/>
          </p:nvPr>
        </p:nvSpPr>
        <p:spPr/>
        <p:txBody>
          <a:bodyPr/>
          <a:lstStyle/>
          <a:p>
            <a:fld id="{D9B6BDF2-6896-4B98-8776-C18582F63BA5}" type="slidenum">
              <a:rPr lang="zh-TW" altLang="en-US" smtClean="0"/>
              <a:t>49</a:t>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35" y="0"/>
            <a:ext cx="8563555" cy="645413"/>
          </a:xfrm>
        </p:spPr>
        <p:txBody>
          <a:bodyPr/>
          <a:lstStyle/>
          <a:p>
            <a:pPr marL="342900" marR="0" lvl="1" indent="0" defTabSz="914400" rtl="0" eaLnBrk="1" fontAlgn="base" latinLnBrk="0" hangingPunct="1">
              <a:lnSpc>
                <a:spcPct val="100000"/>
              </a:lnSpc>
              <a:spcBef>
                <a:spcPct val="20000"/>
              </a:spcBef>
              <a:spcAft>
                <a:spcPct val="0"/>
              </a:spcAft>
              <a:tabLst/>
              <a:defRPr/>
            </a:pPr>
            <a:br>
              <a:rPr kumimoji="1" lang="en-US" sz="2400" b="1" i="0" u="none" strike="noStrike" kern="0" cap="none" spc="0" normalizeH="0" baseline="0" noProof="0" dirty="0">
                <a:ln>
                  <a:noFill/>
                </a:ln>
                <a:solidFill>
                  <a:srgbClr val="1F497D"/>
                </a:solidFill>
                <a:effectLst/>
                <a:uLnTx/>
                <a:uFillTx/>
                <a:latin typeface="Arial"/>
                <a:ea typeface="標楷體" pitchFamily="65" charset="-120"/>
                <a:cs typeface="Times New Roman" panose="02020603050405020304" pitchFamily="18" charset="0"/>
              </a:rPr>
            </a:br>
            <a:r>
              <a:rPr kumimoji="1" lang="en-US" sz="2400" b="1" i="0" u="none" strike="noStrike" kern="0" cap="none" spc="0" normalizeH="0" baseline="0" noProof="0" dirty="0">
                <a:ln>
                  <a:noFill/>
                </a:ln>
                <a:solidFill>
                  <a:srgbClr val="1F497D"/>
                </a:solidFill>
                <a:effectLst/>
                <a:uLnTx/>
                <a:uFillTx/>
                <a:latin typeface="Arial"/>
                <a:ea typeface="標楷體" pitchFamily="65" charset="-120"/>
                <a:cs typeface="Times New Roman" panose="02020603050405020304" pitchFamily="18" charset="0"/>
              </a:rPr>
              <a:t>Computers have driven </a:t>
            </a:r>
            <a:r>
              <a:rPr lang="en-US" sz="2400" dirty="0">
                <a:solidFill>
                  <a:srgbClr val="1F497D"/>
                </a:solidFill>
                <a:latin typeface="Arial"/>
                <a:cs typeface="Times New Roman" panose="02020603050405020304" pitchFamily="18" charset="0"/>
              </a:rPr>
              <a:t>m</a:t>
            </a:r>
            <a:r>
              <a:rPr kumimoji="1" lang="en-US" sz="2400" b="1" i="0" u="none" strike="noStrike" kern="0" cap="none" spc="0" normalizeH="0" baseline="0" noProof="0" dirty="0" err="1">
                <a:ln>
                  <a:noFill/>
                </a:ln>
                <a:solidFill>
                  <a:srgbClr val="1F497D"/>
                </a:solidFill>
                <a:effectLst/>
                <a:uLnTx/>
                <a:uFillTx/>
                <a:latin typeface="Arial"/>
                <a:ea typeface="標楷體" pitchFamily="65" charset="-120"/>
                <a:cs typeface="Times New Roman" panose="02020603050405020304" pitchFamily="18" charset="0"/>
              </a:rPr>
              <a:t>ost</a:t>
            </a:r>
            <a:r>
              <a:rPr kumimoji="1" lang="en-US" sz="2400" b="1" i="0" u="none" strike="noStrike" kern="0" cap="none" spc="0" normalizeH="0" baseline="0" noProof="0" dirty="0">
                <a:ln>
                  <a:noFill/>
                </a:ln>
                <a:solidFill>
                  <a:srgbClr val="1F497D"/>
                </a:solidFill>
                <a:effectLst/>
                <a:uLnTx/>
                <a:uFillTx/>
                <a:latin typeface="Arial"/>
                <a:ea typeface="標楷體" pitchFamily="65" charset="-120"/>
                <a:cs typeface="Times New Roman" panose="02020603050405020304" pitchFamily="18" charset="0"/>
              </a:rPr>
              <a:t> technological advancements in the past 50 years</a:t>
            </a:r>
            <a:br>
              <a:rPr kumimoji="1" lang="en-US" sz="2800" b="1" i="0" u="none" strike="noStrike" kern="0" cap="none" spc="0" normalizeH="0" baseline="0" noProof="0" dirty="0">
                <a:ln>
                  <a:noFill/>
                </a:ln>
                <a:solidFill>
                  <a:srgbClr val="1F497D"/>
                </a:solidFill>
                <a:effectLst/>
                <a:uLnTx/>
                <a:uFillTx/>
                <a:latin typeface="Arial"/>
                <a:ea typeface="標楷體" pitchFamily="65" charset="-120"/>
                <a:cs typeface="Times New Roman" panose="02020603050405020304" pitchFamily="18" charset="0"/>
              </a:rPr>
            </a:br>
            <a:endParaRPr lang="en-US" sz="2800" dirty="0">
              <a:latin typeface="Times New Roman" panose="02020503050405090304" pitchFamily="18" charset="0"/>
              <a:cs typeface="Times New Roman" panose="02020503050405090304" pitchFamily="18" charset="0"/>
            </a:endParaRPr>
          </a:p>
        </p:txBody>
      </p:sp>
      <p:sp>
        <p:nvSpPr>
          <p:cNvPr id="4" name="Content Placeholder 2">
            <a:extLst>
              <a:ext uri="{FF2B5EF4-FFF2-40B4-BE49-F238E27FC236}">
                <a16:creationId xmlns:a16="http://schemas.microsoft.com/office/drawing/2014/main" id="{D4EBF60B-38E7-424A-90C7-2282014613DB}"/>
              </a:ext>
            </a:extLst>
          </p:cNvPr>
          <p:cNvSpPr txBox="1">
            <a:spLocks/>
          </p:cNvSpPr>
          <p:nvPr/>
        </p:nvSpPr>
        <p:spPr bwMode="auto">
          <a:xfrm>
            <a:off x="423269" y="1181704"/>
            <a:ext cx="8297462" cy="3416490"/>
          </a:xfrm>
          <a:prstGeom prst="rect">
            <a:avLst/>
          </a:prstGeom>
          <a:noFill/>
          <a:ln w="9525">
            <a:noFill/>
            <a:miter lim="800000"/>
          </a:ln>
        </p:spPr>
        <p:txBody>
          <a:bodyPr vert="horz" wrap="square" lIns="91440" tIns="45720" rIns="91440" bIns="45720" numCol="1" anchor="t" anchorCtr="0" compatLnSpc="1">
            <a:normAutofit fontScale="92500" lnSpcReduction="20000"/>
          </a:bodyPr>
          <a:lstStyle>
            <a:lvl1pPr marL="257175" indent="-257175" algn="l" rtl="0" eaLnBrk="1" fontAlgn="base" hangingPunct="1">
              <a:spcBef>
                <a:spcPct val="20000"/>
              </a:spcBef>
              <a:spcAft>
                <a:spcPct val="0"/>
              </a:spcAft>
              <a:buClr>
                <a:srgbClr val="8064A2"/>
              </a:buClr>
              <a:buSzPct val="80000"/>
              <a:buFont typeface="Wingdings" panose="05000000000000000000" pitchFamily="2" charset="2"/>
              <a:buChar char="l"/>
              <a:defRPr kumimoji="1" sz="2400">
                <a:solidFill>
                  <a:schemeClr val="tx1"/>
                </a:solidFill>
                <a:latin typeface="Calibri" panose="020F07020304040A0204" pitchFamily="34" charset="0"/>
                <a:ea typeface="標楷體" pitchFamily="65" charset="-120"/>
                <a:cs typeface="+mn-cs"/>
              </a:defRPr>
            </a:lvl1pPr>
            <a:lvl2pPr marL="556895" indent="-213995" algn="l" rtl="0" eaLnBrk="1" fontAlgn="base" hangingPunct="1">
              <a:spcBef>
                <a:spcPct val="20000"/>
              </a:spcBef>
              <a:spcAft>
                <a:spcPct val="0"/>
              </a:spcAft>
              <a:buClr>
                <a:srgbClr val="8064A2"/>
              </a:buClr>
              <a:buSzPct val="90000"/>
              <a:buFont typeface="Arial" panose="020B0604020202090204" pitchFamily="34" charset="0"/>
              <a:buChar char="–"/>
              <a:defRPr kumimoji="1" sz="2000">
                <a:solidFill>
                  <a:schemeClr val="tx1"/>
                </a:solidFill>
                <a:latin typeface="Calibri" panose="020F07020304040A0204" pitchFamily="34" charset="0"/>
                <a:ea typeface="標楷體" pitchFamily="65" charset="-120"/>
              </a:defRPr>
            </a:lvl2pPr>
            <a:lvl3pPr marL="857250" indent="-171450" algn="l" rtl="0" eaLnBrk="1" fontAlgn="base" hangingPunct="1">
              <a:spcBef>
                <a:spcPct val="20000"/>
              </a:spcBef>
              <a:spcAft>
                <a:spcPct val="0"/>
              </a:spcAft>
              <a:buChar char="•"/>
              <a:defRPr kumimoji="1" sz="1800">
                <a:solidFill>
                  <a:schemeClr val="tx1"/>
                </a:solidFill>
                <a:latin typeface="Calibri" panose="020F07020304040A0204" pitchFamily="34" charset="0"/>
                <a:ea typeface="標楷體" pitchFamily="65" charset="-120"/>
                <a:cs typeface="Calibri" panose="020F07020304040A0204" pitchFamily="34" charset="0"/>
              </a:defRPr>
            </a:lvl3pPr>
            <a:lvl4pPr marL="1200150" indent="-171450" algn="l" rtl="0" eaLnBrk="1" fontAlgn="base" hangingPunct="1">
              <a:spcBef>
                <a:spcPct val="20000"/>
              </a:spcBef>
              <a:spcAft>
                <a:spcPct val="0"/>
              </a:spcAft>
              <a:buChar char="–"/>
              <a:defRPr kumimoji="1" sz="1600">
                <a:solidFill>
                  <a:schemeClr val="tx1"/>
                </a:solidFill>
                <a:latin typeface="Calibri" panose="020F07020304040A0204" pitchFamily="34" charset="0"/>
                <a:ea typeface="標楷體" pitchFamily="65" charset="-120"/>
                <a:cs typeface="Calibri" panose="020F07020304040A0204" pitchFamily="34" charset="0"/>
              </a:defRPr>
            </a:lvl4pPr>
            <a:lvl5pPr marL="1543050" indent="-171450" algn="l" rtl="0" eaLnBrk="1" fontAlgn="base" hangingPunct="1">
              <a:spcBef>
                <a:spcPct val="20000"/>
              </a:spcBef>
              <a:spcAft>
                <a:spcPct val="0"/>
              </a:spcAft>
              <a:buChar char="»"/>
              <a:defRPr kumimoji="1" sz="1200">
                <a:solidFill>
                  <a:schemeClr val="tx1"/>
                </a:solidFill>
                <a:latin typeface="Calibri" panose="020F07020304040A0204" pitchFamily="34" charset="0"/>
                <a:ea typeface="標楷體" pitchFamily="65" charset="-120"/>
                <a:cs typeface="Calibri" panose="020F07020304040A0204" pitchFamily="34" charset="0"/>
              </a:defRPr>
            </a:lvl5pPr>
            <a:lvl6pPr marL="1885950" indent="-171450" algn="l" rtl="0" eaLnBrk="1" fontAlgn="base" hangingPunct="1">
              <a:spcBef>
                <a:spcPct val="20000"/>
              </a:spcBef>
              <a:spcAft>
                <a:spcPct val="0"/>
              </a:spcAft>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har char="»"/>
              <a:defRPr kumimoji="1" sz="1500">
                <a:solidFill>
                  <a:schemeClr val="tx1"/>
                </a:solidFill>
                <a:latin typeface="+mn-lt"/>
                <a:ea typeface="+mn-ea"/>
              </a:defRPr>
            </a:lvl9pPr>
          </a:lstStyle>
          <a:p>
            <a:r>
              <a:rPr lang="en-US" kern="0" dirty="0">
                <a:solidFill>
                  <a:srgbClr val="0070C0"/>
                </a:solidFill>
              </a:rPr>
              <a:t>Computer and IC Technology</a:t>
            </a:r>
          </a:p>
          <a:p>
            <a:pPr lvl="1"/>
            <a:r>
              <a:rPr lang="en-US" sz="2200" kern="0" dirty="0">
                <a:solidFill>
                  <a:srgbClr val="0070C0"/>
                </a:solidFill>
              </a:rPr>
              <a:t>The performance of computers has improved by </a:t>
            </a:r>
            <a:r>
              <a:rPr lang="en-US" sz="2200" kern="0" dirty="0">
                <a:solidFill>
                  <a:srgbClr val="FF0000"/>
                </a:solidFill>
              </a:rPr>
              <a:t>50,000X</a:t>
            </a:r>
            <a:endParaRPr lang="en-US" sz="2400" kern="0" dirty="0">
              <a:solidFill>
                <a:srgbClr val="FF0000"/>
              </a:solidFill>
            </a:endParaRPr>
          </a:p>
          <a:p>
            <a:pPr lvl="1"/>
            <a:r>
              <a:rPr lang="en-US" sz="2200" kern="0" dirty="0">
                <a:solidFill>
                  <a:srgbClr val="0070C0"/>
                </a:solidFill>
              </a:rPr>
              <a:t>Computers everywhere, from the cloud to PCs and smartphones</a:t>
            </a:r>
          </a:p>
          <a:p>
            <a:r>
              <a:rPr lang="en-US" kern="0" dirty="0">
                <a:solidFill>
                  <a:srgbClr val="0070C0"/>
                </a:solidFill>
              </a:rPr>
              <a:t>Internet</a:t>
            </a:r>
          </a:p>
          <a:p>
            <a:pPr lvl="1"/>
            <a:r>
              <a:rPr kumimoji="0" lang="en-US" sz="1800" b="0" i="0" u="none" strike="noStrike" kern="0" cap="none" spc="0" normalizeH="0" baseline="0" noProof="0" dirty="0">
                <a:ln>
                  <a:noFill/>
                </a:ln>
                <a:solidFill>
                  <a:srgbClr val="0070C0"/>
                </a:solidFill>
                <a:effectLst/>
                <a:uLnTx/>
                <a:uFillTx/>
                <a:latin typeface="Arial"/>
                <a:ea typeface="新細明體"/>
                <a:cs typeface="+mn-cs"/>
              </a:rPr>
              <a:t>WWW, e-commerce, search engine, big data</a:t>
            </a:r>
            <a:r>
              <a:rPr kumimoji="0" lang="en-US" sz="2200" b="0" i="0" u="none" strike="noStrike" kern="0" cap="none" spc="0" normalizeH="0" baseline="0" noProof="0" dirty="0">
                <a:ln>
                  <a:noFill/>
                </a:ln>
                <a:solidFill>
                  <a:srgbClr val="0070C0"/>
                </a:solidFill>
                <a:effectLst/>
                <a:uLnTx/>
                <a:uFillTx/>
                <a:latin typeface="Arial"/>
                <a:ea typeface="新細明體"/>
                <a:cs typeface="+mn-cs"/>
              </a:rPr>
              <a:t> </a:t>
            </a:r>
            <a:endParaRPr kumimoji="0" lang="en-US" sz="1800" b="0" i="0" u="none" strike="noStrike" kern="0" cap="none" spc="0" normalizeH="0" baseline="0" noProof="0" dirty="0">
              <a:ln>
                <a:noFill/>
              </a:ln>
              <a:solidFill>
                <a:srgbClr val="0070C0"/>
              </a:solidFill>
              <a:effectLst/>
              <a:uLnTx/>
              <a:uFillTx/>
              <a:latin typeface="Arial"/>
              <a:ea typeface="新細明體"/>
              <a:cs typeface="+mn-cs"/>
            </a:endParaRPr>
          </a:p>
          <a:p>
            <a:pPr lvl="1"/>
            <a:r>
              <a:rPr lang="en-US" kern="0" dirty="0">
                <a:solidFill>
                  <a:srgbClr val="0070C0"/>
                </a:solidFill>
              </a:rPr>
              <a:t>Social media and IoT</a:t>
            </a:r>
          </a:p>
          <a:p>
            <a:r>
              <a:rPr lang="en-US" kern="0" dirty="0">
                <a:solidFill>
                  <a:srgbClr val="0070C0"/>
                </a:solidFill>
              </a:rPr>
              <a:t>AI</a:t>
            </a:r>
          </a:p>
          <a:p>
            <a:pPr lvl="1"/>
            <a:r>
              <a:rPr lang="en-US" sz="2200" kern="0" dirty="0">
                <a:solidFill>
                  <a:srgbClr val="0070C0"/>
                </a:solidFill>
              </a:rPr>
              <a:t>ML, Generative AI, Self-driving, Medical instruments and treatments</a:t>
            </a:r>
          </a:p>
          <a:p>
            <a:r>
              <a:rPr lang="en-US" kern="0" dirty="0">
                <a:solidFill>
                  <a:srgbClr val="0070C0"/>
                </a:solidFill>
              </a:rPr>
              <a:t>Renewable energy resources</a:t>
            </a:r>
          </a:p>
          <a:p>
            <a:pPr lvl="1"/>
            <a:r>
              <a:rPr lang="en-US" kern="0" dirty="0">
                <a:solidFill>
                  <a:srgbClr val="0070C0"/>
                </a:solidFill>
              </a:rPr>
              <a:t>Solar, Wind, Hydroelectrical, Geothermal, ….</a:t>
            </a:r>
          </a:p>
          <a:p>
            <a:endParaRPr lang="en-US" sz="2800" kern="0" dirty="0">
              <a:solidFill>
                <a:srgbClr val="0070C0"/>
              </a:solidFill>
            </a:endParaRPr>
          </a:p>
        </p:txBody>
      </p:sp>
    </p:spTree>
    <p:extLst>
      <p:ext uri="{BB962C8B-B14F-4D97-AF65-F5344CB8AC3E}">
        <p14:creationId xmlns:p14="http://schemas.microsoft.com/office/powerpoint/2010/main" val="2771906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200" dirty="0"/>
              <a:t>VLSI </a:t>
            </a:r>
            <a:r>
              <a:rPr lang="en-US" sz="2200" b="0" i="0" dirty="0">
                <a:solidFill>
                  <a:srgbClr val="374151"/>
                </a:solidFill>
                <a:effectLst/>
                <a:latin typeface="Söhne"/>
              </a:rPr>
              <a:t>refers to ICs containing </a:t>
            </a:r>
            <a:r>
              <a:rPr lang="en-US" sz="2200" b="0" i="0" dirty="0">
                <a:solidFill>
                  <a:srgbClr val="FF0000"/>
                </a:solidFill>
                <a:effectLst/>
                <a:latin typeface="Söhne"/>
              </a:rPr>
              <a:t>tens of thousands </a:t>
            </a:r>
            <a:r>
              <a:rPr lang="en-US" sz="2200" b="0" i="0" dirty="0">
                <a:solidFill>
                  <a:srgbClr val="374151"/>
                </a:solidFill>
                <a:effectLst/>
                <a:latin typeface="Söhne"/>
              </a:rPr>
              <a:t>to a few million transistors. (1980’s)</a:t>
            </a:r>
          </a:p>
          <a:p>
            <a:pPr>
              <a:buFont typeface="Wingdings" panose="05000000000000000000" pitchFamily="2" charset="2"/>
              <a:buChar char="§"/>
            </a:pPr>
            <a:r>
              <a:rPr lang="en-US" sz="2200" dirty="0">
                <a:solidFill>
                  <a:srgbClr val="374151"/>
                </a:solidFill>
                <a:latin typeface="Söhne"/>
              </a:rPr>
              <a:t>ULSI </a:t>
            </a:r>
            <a:r>
              <a:rPr lang="en-US" sz="2200" b="0" i="0" dirty="0">
                <a:solidFill>
                  <a:srgbClr val="374151"/>
                </a:solidFill>
                <a:effectLst/>
                <a:latin typeface="Söhne"/>
              </a:rPr>
              <a:t>extends the scale of integration even further, referring to chips with </a:t>
            </a:r>
            <a:r>
              <a:rPr lang="en-US" sz="2200" b="0" i="0" dirty="0">
                <a:solidFill>
                  <a:srgbClr val="FF0000"/>
                </a:solidFill>
                <a:effectLst/>
                <a:latin typeface="Söhne"/>
              </a:rPr>
              <a:t>millions or billions </a:t>
            </a:r>
            <a:r>
              <a:rPr lang="en-US" sz="2200" b="0" i="0" dirty="0">
                <a:solidFill>
                  <a:srgbClr val="374151"/>
                </a:solidFill>
                <a:effectLst/>
                <a:latin typeface="Söhne"/>
              </a:rPr>
              <a:t>of transistors. </a:t>
            </a:r>
          </a:p>
          <a:p>
            <a:pPr>
              <a:buFont typeface="Wingdings" panose="05000000000000000000" pitchFamily="2" charset="2"/>
              <a:buChar char="§"/>
            </a:pPr>
            <a:r>
              <a:rPr lang="en-US" sz="2200" dirty="0">
                <a:solidFill>
                  <a:srgbClr val="374151"/>
                </a:solidFill>
                <a:latin typeface="Söhne"/>
              </a:rPr>
              <a:t>Nvidia RTX 4090 chip contains 76B transistors, Blackwell, 104B, and AMD’s latest CPU has 10-30 billion transistors; perhaps it is time to consider something beyond ULSI and go for ELSI (Extreme-Large Scale Integration) or HLSL (Hyper-Large Scale Integration)</a:t>
            </a:r>
            <a:endParaRPr lang="en-US" sz="2200" dirty="0"/>
          </a:p>
        </p:txBody>
      </p:sp>
      <p:sp>
        <p:nvSpPr>
          <p:cNvPr id="4" name="灯片编号占位符 3"/>
          <p:cNvSpPr>
            <a:spLocks noGrp="1"/>
          </p:cNvSpPr>
          <p:nvPr>
            <p:ph type="sldNum" sz="quarter" idx="10"/>
          </p:nvPr>
        </p:nvSpPr>
        <p:spPr/>
        <p:txBody>
          <a:bodyPr/>
          <a:lstStyle/>
          <a:p>
            <a:fld id="{D9B6BDF2-6896-4B98-8776-C18582F63BA5}" type="slidenum">
              <a:rPr lang="zh-TW" altLang="en-US" smtClean="0"/>
              <a:t>50</a:t>
            </a:fld>
            <a:endParaRPr lang="zh-TW" altLang="en-US"/>
          </a:p>
        </p:txBody>
      </p:sp>
      <p:sp>
        <p:nvSpPr>
          <p:cNvPr id="7" name="Title 1">
            <a:extLst>
              <a:ext uri="{FF2B5EF4-FFF2-40B4-BE49-F238E27FC236}">
                <a16:creationId xmlns:a16="http://schemas.microsoft.com/office/drawing/2014/main" id="{D6D444FD-3FAA-40AC-A245-A73BA1349683}"/>
              </a:ext>
            </a:extLst>
          </p:cNvPr>
          <p:cNvSpPr>
            <a:spLocks noGrp="1"/>
          </p:cNvSpPr>
          <p:nvPr>
            <p:ph type="title"/>
          </p:nvPr>
        </p:nvSpPr>
        <p:spPr>
          <a:xfrm>
            <a:off x="798286" y="108349"/>
            <a:ext cx="8229600" cy="519113"/>
          </a:xfrm>
        </p:spPr>
        <p:txBody>
          <a:bodyPr/>
          <a:lstStyle/>
          <a:p>
            <a:r>
              <a:rPr lang="en-US" sz="2800" dirty="0"/>
              <a:t>VLSI and ULSI</a:t>
            </a:r>
          </a:p>
        </p:txBody>
      </p:sp>
    </p:spTree>
    <p:extLst>
      <p:ext uri="{BB962C8B-B14F-4D97-AF65-F5344CB8AC3E}">
        <p14:creationId xmlns:p14="http://schemas.microsoft.com/office/powerpoint/2010/main" val="3936015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5360" y="108349"/>
            <a:ext cx="7700330" cy="519113"/>
          </a:xfrm>
        </p:spPr>
        <p:txBody>
          <a:bodyPr/>
          <a:lstStyle/>
          <a:p>
            <a:r>
              <a:rPr lang="en-US" dirty="0"/>
              <a:t>IC Manufacturing Process</a:t>
            </a:r>
          </a:p>
        </p:txBody>
      </p:sp>
      <p:sp>
        <p:nvSpPr>
          <p:cNvPr id="12" name="Content Placeholder 11"/>
          <p:cNvSpPr>
            <a:spLocks noGrp="1"/>
          </p:cNvSpPr>
          <p:nvPr>
            <p:ph idx="1"/>
          </p:nvPr>
        </p:nvSpPr>
        <p:spPr>
          <a:xfrm>
            <a:off x="1790700" y="4221967"/>
            <a:ext cx="5954713" cy="428634"/>
          </a:xfrm>
        </p:spPr>
        <p:txBody>
          <a:bodyPr>
            <a:normAutofit/>
          </a:bodyPr>
          <a:lstStyle/>
          <a:p>
            <a:r>
              <a:rPr lang="en-US" sz="2200" b="1" dirty="0">
                <a:solidFill>
                  <a:srgbClr val="FF0000"/>
                </a:solidFill>
              </a:rPr>
              <a:t>Yield</a:t>
            </a:r>
            <a:r>
              <a:rPr lang="en-US" sz="1500" dirty="0"/>
              <a:t>: proportion of working dies per wafer.</a:t>
            </a:r>
          </a:p>
        </p:txBody>
      </p:sp>
      <p:pic>
        <p:nvPicPr>
          <p:cNvPr id="11" name="Picture 10"/>
          <p:cNvPicPr>
            <a:picLocks noChangeAspect="1"/>
          </p:cNvPicPr>
          <p:nvPr/>
        </p:nvPicPr>
        <p:blipFill>
          <a:blip r:embed="rId3"/>
          <a:stretch>
            <a:fillRect/>
          </a:stretch>
        </p:blipFill>
        <p:spPr>
          <a:xfrm>
            <a:off x="2168450" y="921533"/>
            <a:ext cx="6199400" cy="3300434"/>
          </a:xfrm>
          <a:prstGeom prst="rect">
            <a:avLst/>
          </a:prstGeom>
        </p:spPr>
      </p:pic>
      <p:sp>
        <p:nvSpPr>
          <p:cNvPr id="2" name="灯片编号占位符 1"/>
          <p:cNvSpPr>
            <a:spLocks noGrp="1"/>
          </p:cNvSpPr>
          <p:nvPr>
            <p:ph type="sldNum" sz="quarter" idx="10"/>
          </p:nvPr>
        </p:nvSpPr>
        <p:spPr/>
        <p:txBody>
          <a:bodyPr/>
          <a:lstStyle/>
          <a:p>
            <a:fld id="{D9B6BDF2-6896-4B98-8776-C18582F63BA5}" type="slidenum">
              <a:rPr lang="zh-TW" altLang="en-US" smtClean="0"/>
              <a:t>51</a:t>
            </a:fld>
            <a:endParaRPr lang="zh-TW" altLang="en-US"/>
          </a:p>
        </p:txBody>
      </p:sp>
      <p:pic>
        <p:nvPicPr>
          <p:cNvPr id="3" name="Picture 2">
            <a:extLst>
              <a:ext uri="{FF2B5EF4-FFF2-40B4-BE49-F238E27FC236}">
                <a16:creationId xmlns:a16="http://schemas.microsoft.com/office/drawing/2014/main" id="{CE5E1DE8-85C2-4BE1-B31D-61B40F31D1F0}"/>
              </a:ext>
            </a:extLst>
          </p:cNvPr>
          <p:cNvPicPr>
            <a:picLocks noChangeAspect="1"/>
          </p:cNvPicPr>
          <p:nvPr/>
        </p:nvPicPr>
        <p:blipFill>
          <a:blip r:embed="rId4"/>
          <a:stretch>
            <a:fillRect/>
          </a:stretch>
        </p:blipFill>
        <p:spPr>
          <a:xfrm>
            <a:off x="586740" y="863591"/>
            <a:ext cx="1203960" cy="16384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108349"/>
            <a:ext cx="7710490" cy="519113"/>
          </a:xfrm>
        </p:spPr>
        <p:txBody>
          <a:bodyPr/>
          <a:lstStyle/>
          <a:p>
            <a:r>
              <a:rPr lang="en-US" dirty="0"/>
              <a:t>Intel Core i7 Wafer</a:t>
            </a:r>
          </a:p>
        </p:txBody>
      </p:sp>
      <p:sp>
        <p:nvSpPr>
          <p:cNvPr id="7" name="Content Placeholder 6"/>
          <p:cNvSpPr>
            <a:spLocks noGrp="1"/>
          </p:cNvSpPr>
          <p:nvPr>
            <p:ph idx="1"/>
          </p:nvPr>
        </p:nvSpPr>
        <p:spPr>
          <a:xfrm>
            <a:off x="2325688" y="4162841"/>
            <a:ext cx="4989513" cy="354874"/>
          </a:xfrm>
        </p:spPr>
        <p:txBody>
          <a:bodyPr>
            <a:normAutofit fontScale="92500"/>
          </a:bodyPr>
          <a:lstStyle/>
          <a:p>
            <a:r>
              <a:rPr lang="en-US" sz="1500" dirty="0"/>
              <a:t>300-mm wafer, 280 dies at 100% yield (32-nm technology).</a:t>
            </a:r>
          </a:p>
        </p:txBody>
      </p:sp>
      <p:pic>
        <p:nvPicPr>
          <p:cNvPr id="6" name="Picture 5"/>
          <p:cNvPicPr>
            <a:picLocks noChangeAspect="1"/>
          </p:cNvPicPr>
          <p:nvPr/>
        </p:nvPicPr>
        <p:blipFill>
          <a:blip r:embed="rId3"/>
          <a:stretch>
            <a:fillRect/>
          </a:stretch>
        </p:blipFill>
        <p:spPr>
          <a:xfrm>
            <a:off x="2853025" y="967299"/>
            <a:ext cx="3437950" cy="3240000"/>
          </a:xfrm>
          <a:prstGeom prst="rect">
            <a:avLst/>
          </a:prstGeom>
        </p:spPr>
      </p:pic>
      <p:sp>
        <p:nvSpPr>
          <p:cNvPr id="3" name="灯片编号占位符 2"/>
          <p:cNvSpPr>
            <a:spLocks noGrp="1"/>
          </p:cNvSpPr>
          <p:nvPr>
            <p:ph type="sldNum" sz="quarter" idx="10"/>
          </p:nvPr>
        </p:nvSpPr>
        <p:spPr/>
        <p:txBody>
          <a:bodyPr/>
          <a:lstStyle/>
          <a:p>
            <a:fld id="{D9B6BDF2-6896-4B98-8776-C18582F63BA5}" type="slidenum">
              <a:rPr lang="zh-TW" altLang="en-US" smtClean="0"/>
              <a:t>52</a:t>
            </a:fld>
            <a:endParaRPr lang="zh-TW"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108349"/>
            <a:ext cx="7720650" cy="519113"/>
          </a:xfrm>
        </p:spPr>
        <p:txBody>
          <a:bodyPr/>
          <a:lstStyle/>
          <a:p>
            <a:r>
              <a:rPr lang="en-US" dirty="0"/>
              <a:t>Integrated Circuit Cost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0080" y="813673"/>
                <a:ext cx="5638800" cy="3671888"/>
              </a:xfrm>
            </p:spPr>
            <p:txBody>
              <a:bodyPr>
                <a:normAutofit/>
              </a:bodyPr>
              <a:lstStyle/>
              <a:p>
                <a:pPr marL="0" indent="0">
                  <a:spcBef>
                    <a:spcPts val="0"/>
                  </a:spcBef>
                  <a:spcAft>
                    <a:spcPts val="1800"/>
                  </a:spcAft>
                  <a:buNone/>
                </a:pPr>
                <a14:m>
                  <m:oMathPara xmlns:m="http://schemas.openxmlformats.org/officeDocument/2006/math">
                    <m:oMathParaPr>
                      <m:jc m:val="centerGroup"/>
                    </m:oMathParaPr>
                    <m:oMath xmlns:m="http://schemas.openxmlformats.org/officeDocument/2006/math">
                      <m:r>
                        <m:rPr>
                          <m:nor/>
                        </m:rPr>
                        <a:rPr lang="en-US" sz="1500">
                          <a:latin typeface="Times New Roman" panose="02020503050405090304" pitchFamily="18" charset="0"/>
                          <a:cs typeface="Times New Roman" panose="02020503050405090304" pitchFamily="18" charset="0"/>
                        </a:rPr>
                        <m:t>Cost</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per</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die</m:t>
                      </m:r>
                      <m:r>
                        <m:rPr>
                          <m:nor/>
                        </m:rPr>
                        <a:rPr lang="en-US" sz="1500">
                          <a:latin typeface="Times New Roman" panose="02020503050405090304" pitchFamily="18" charset="0"/>
                          <a:cs typeface="Times New Roman" panose="02020503050405090304" pitchFamily="18" charset="0"/>
                        </a:rPr>
                        <m:t> = </m:t>
                      </m:r>
                      <m:f>
                        <m:fPr>
                          <m:ctrlPr>
                            <a:rPr lang="en-US" sz="1500" i="1">
                              <a:latin typeface="Cambria Math" panose="02040503050406030204" pitchFamily="18" charset="0"/>
                            </a:rPr>
                          </m:ctrlPr>
                        </m:fPr>
                        <m:num>
                          <m:r>
                            <m:rPr>
                              <m:nor/>
                            </m:rPr>
                            <a:rPr lang="en-US" sz="1500">
                              <a:latin typeface="Times New Roman" panose="02020503050405090304" pitchFamily="18" charset="0"/>
                              <a:cs typeface="Times New Roman" panose="02020503050405090304" pitchFamily="18" charset="0"/>
                            </a:rPr>
                            <m:t>Cost</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per</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wafer</m:t>
                          </m:r>
                        </m:num>
                        <m:den>
                          <m:r>
                            <m:rPr>
                              <m:nor/>
                            </m:rPr>
                            <a:rPr lang="en-US" sz="1500">
                              <a:latin typeface="Times New Roman" panose="02020503050405090304" pitchFamily="18" charset="0"/>
                              <a:cs typeface="Times New Roman" panose="02020503050405090304" pitchFamily="18" charset="0"/>
                            </a:rPr>
                            <m:t>Die</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per</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wafer</m:t>
                          </m:r>
                          <m:r>
                            <m:rPr>
                              <m:nor/>
                            </m:rPr>
                            <a:rPr lang="en-US" sz="1500">
                              <a:latin typeface="Times New Roman" panose="02020503050405090304" pitchFamily="18" charset="0"/>
                              <a:cs typeface="Times New Roman" panose="02020503050405090304" pitchFamily="18" charset="0"/>
                            </a:rPr>
                            <m:t> × </m:t>
                          </m:r>
                          <m:r>
                            <m:rPr>
                              <m:nor/>
                            </m:rPr>
                            <a:rPr lang="en-US" sz="1500">
                              <a:latin typeface="Times New Roman" panose="02020503050405090304" pitchFamily="18" charset="0"/>
                              <a:ea typeface="Cambria Math" panose="02040503050406030204" pitchFamily="18" charset="0"/>
                              <a:cs typeface="Times New Roman" panose="02020503050405090304" pitchFamily="18" charset="0"/>
                            </a:rPr>
                            <m:t>yield</m:t>
                          </m:r>
                        </m:den>
                      </m:f>
                    </m:oMath>
                  </m:oMathPara>
                </a14:m>
                <a:endParaRPr lang="en-US" sz="1500" i="1" dirty="0">
                  <a:latin typeface="Times New Roman" panose="02020503050405090304" pitchFamily="18" charset="0"/>
                  <a:ea typeface="Cambria Math" panose="02040503050406030204" pitchFamily="18" charset="0"/>
                  <a:cs typeface="Times New Roman" panose="02020503050405090304" pitchFamily="18" charset="0"/>
                </a:endParaRPr>
              </a:p>
              <a:p>
                <a:pPr marL="0" indent="0">
                  <a:spcBef>
                    <a:spcPts val="0"/>
                  </a:spcBef>
                  <a:spcAft>
                    <a:spcPts val="1800"/>
                  </a:spcAft>
                  <a:buNone/>
                </a:pPr>
                <a14:m>
                  <m:oMathPara xmlns:m="http://schemas.openxmlformats.org/officeDocument/2006/math">
                    <m:oMathParaPr>
                      <m:jc m:val="centerGroup"/>
                    </m:oMathParaPr>
                    <m:oMath xmlns:m="http://schemas.openxmlformats.org/officeDocument/2006/math">
                      <m:r>
                        <m:rPr>
                          <m:nor/>
                        </m:rPr>
                        <a:rPr lang="en-US" sz="1500">
                          <a:latin typeface="Times New Roman" panose="02020503050405090304" pitchFamily="18" charset="0"/>
                          <a:cs typeface="Times New Roman" panose="02020503050405090304" pitchFamily="18" charset="0"/>
                        </a:rPr>
                        <m:t>Dies</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per</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wafer</m:t>
                      </m:r>
                      <m:r>
                        <m:rPr>
                          <m:nor/>
                        </m:rPr>
                        <a:rPr lang="en-US" sz="1500">
                          <a:latin typeface="Times New Roman" panose="02020503050405090304" pitchFamily="18" charset="0"/>
                          <a:cs typeface="Times New Roman" panose="02020503050405090304" pitchFamily="18" charset="0"/>
                        </a:rPr>
                        <m:t> ≈ </m:t>
                      </m:r>
                      <m:f>
                        <m:fPr>
                          <m:ctrlPr>
                            <a:rPr lang="en-US" sz="1500" i="1">
                              <a:latin typeface="Cambria Math" panose="02040503050406030204" pitchFamily="18" charset="0"/>
                            </a:rPr>
                          </m:ctrlPr>
                        </m:fPr>
                        <m:num>
                          <m:r>
                            <m:rPr>
                              <m:nor/>
                            </m:rPr>
                            <a:rPr lang="en-US" sz="1500">
                              <a:latin typeface="Times New Roman" panose="02020503050405090304" pitchFamily="18" charset="0"/>
                              <a:cs typeface="Times New Roman" panose="02020503050405090304" pitchFamily="18" charset="0"/>
                            </a:rPr>
                            <m:t>Wafer</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area</m:t>
                          </m:r>
                        </m:num>
                        <m:den>
                          <m:r>
                            <m:rPr>
                              <m:nor/>
                            </m:rPr>
                            <a:rPr lang="en-US" sz="1500">
                              <a:latin typeface="Times New Roman" panose="02020503050405090304" pitchFamily="18" charset="0"/>
                              <a:cs typeface="Times New Roman" panose="02020503050405090304" pitchFamily="18" charset="0"/>
                            </a:rPr>
                            <m:t>Die</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area</m:t>
                          </m:r>
                        </m:den>
                      </m:f>
                    </m:oMath>
                  </m:oMathPara>
                </a14:m>
                <a:endParaRPr lang="en-US" sz="1500" i="1" dirty="0">
                  <a:latin typeface="Times New Roman" panose="02020503050405090304" pitchFamily="18" charset="0"/>
                  <a:ea typeface="Cambria Math" panose="02040503050406030204" pitchFamily="18" charset="0"/>
                  <a:cs typeface="Times New Roman" panose="02020503050405090304" pitchFamily="18" charset="0"/>
                </a:endParaRPr>
              </a:p>
              <a:p>
                <a:pPr marL="0" indent="0">
                  <a:spcBef>
                    <a:spcPts val="0"/>
                  </a:spcBef>
                  <a:spcAft>
                    <a:spcPts val="1800"/>
                  </a:spcAft>
                  <a:buNone/>
                </a:pPr>
                <a14:m>
                  <m:oMathPara xmlns:m="http://schemas.openxmlformats.org/officeDocument/2006/math">
                    <m:oMathParaPr>
                      <m:jc m:val="centerGroup"/>
                    </m:oMathParaPr>
                    <m:oMath xmlns:m="http://schemas.openxmlformats.org/officeDocument/2006/math">
                      <m:r>
                        <m:rPr>
                          <m:nor/>
                        </m:rPr>
                        <a:rPr lang="en-US" sz="1500">
                          <a:latin typeface="Times New Roman" panose="02020503050405090304" pitchFamily="18" charset="0"/>
                          <a:cs typeface="Times New Roman" panose="02020503050405090304" pitchFamily="18" charset="0"/>
                        </a:rPr>
                        <m:t>Yield</m:t>
                      </m:r>
                      <m:r>
                        <m:rPr>
                          <m:nor/>
                        </m:rPr>
                        <a:rPr lang="en-US" sz="1500">
                          <a:latin typeface="Times New Roman" panose="02020503050405090304" pitchFamily="18" charset="0"/>
                          <a:cs typeface="Times New Roman" panose="02020503050405090304" pitchFamily="18" charset="0"/>
                        </a:rPr>
                        <m:t> = </m:t>
                      </m:r>
                      <m:f>
                        <m:fPr>
                          <m:ctrlPr>
                            <a:rPr lang="en-US" sz="1500" i="1">
                              <a:latin typeface="Cambria Math" panose="02040503050406030204" pitchFamily="18" charset="0"/>
                            </a:rPr>
                          </m:ctrlPr>
                        </m:fPr>
                        <m:num>
                          <m:r>
                            <m:rPr>
                              <m:nor/>
                            </m:rPr>
                            <a:rPr lang="en-US" sz="1500">
                              <a:latin typeface="Times New Roman" panose="02020503050405090304" pitchFamily="18" charset="0"/>
                              <a:cs typeface="Times New Roman" panose="02020503050405090304" pitchFamily="18" charset="0"/>
                            </a:rPr>
                            <m:t>1</m:t>
                          </m:r>
                        </m:num>
                        <m:den>
                          <m:d>
                            <m:dPr>
                              <m:begChr m:val="["/>
                              <m:endChr m:val="]"/>
                              <m:ctrlPr>
                                <a:rPr lang="en-US" sz="1500" i="1">
                                  <a:latin typeface="Cambria Math" panose="02040503050406030204" pitchFamily="18" charset="0"/>
                                  <a:cs typeface="Arial" panose="020B0604020202090204" pitchFamily="34" charset="0"/>
                                </a:rPr>
                              </m:ctrlPr>
                            </m:dPr>
                            <m:e>
                              <m:r>
                                <m:rPr>
                                  <m:nor/>
                                </m:rPr>
                                <a:rPr lang="en-US" sz="1500">
                                  <a:latin typeface="Times New Roman" panose="02020503050405090304" pitchFamily="18" charset="0"/>
                                  <a:cs typeface="Times New Roman" panose="02020503050405090304" pitchFamily="18" charset="0"/>
                                </a:rPr>
                                <m:t>1+</m:t>
                              </m:r>
                              <m:d>
                                <m:dPr>
                                  <m:ctrlPr>
                                    <a:rPr lang="en-US" sz="1500" i="1">
                                      <a:latin typeface="Cambria Math" panose="02040503050406030204" pitchFamily="18" charset="0"/>
                                      <a:cs typeface="Arial" panose="020B0604020202090204" pitchFamily="34" charset="0"/>
                                    </a:rPr>
                                  </m:ctrlPr>
                                </m:dPr>
                                <m:e>
                                  <m:r>
                                    <m:rPr>
                                      <m:nor/>
                                    </m:rPr>
                                    <a:rPr lang="en-US" sz="1500">
                                      <a:latin typeface="Times New Roman" panose="02020503050405090304" pitchFamily="18" charset="0"/>
                                      <a:cs typeface="Times New Roman" panose="02020503050405090304" pitchFamily="18" charset="0"/>
                                    </a:rPr>
                                    <m:t>Defects</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per</m:t>
                                  </m:r>
                                  <m:r>
                                    <m:rPr>
                                      <m:nor/>
                                    </m:rPr>
                                    <a:rPr lang="en-US" sz="1500">
                                      <a:latin typeface="Times New Roman" panose="02020503050405090304" pitchFamily="18" charset="0"/>
                                      <a:cs typeface="Times New Roman" panose="02020503050405090304" pitchFamily="18" charset="0"/>
                                    </a:rPr>
                                    <m:t> </m:t>
                                  </m:r>
                                  <m:r>
                                    <m:rPr>
                                      <m:nor/>
                                    </m:rPr>
                                    <a:rPr lang="en-US" sz="1500">
                                      <a:latin typeface="Times New Roman" panose="02020503050405090304" pitchFamily="18" charset="0"/>
                                      <a:cs typeface="Times New Roman" panose="02020503050405090304" pitchFamily="18" charset="0"/>
                                    </a:rPr>
                                    <m:t>area</m:t>
                                  </m:r>
                                  <m:r>
                                    <m:rPr>
                                      <m:nor/>
                                    </m:rPr>
                                    <a:rPr lang="en-US" sz="1500">
                                      <a:latin typeface="Times New Roman" panose="02020503050405090304" pitchFamily="18" charset="0"/>
                                      <a:cs typeface="Times New Roman" panose="02020503050405090304" pitchFamily="18" charset="0"/>
                                    </a:rPr>
                                    <m:t> × </m:t>
                                  </m:r>
                                  <m:r>
                                    <m:rPr>
                                      <m:nor/>
                                    </m:rPr>
                                    <a:rPr lang="en-US" sz="1500">
                                      <a:latin typeface="Times New Roman" panose="02020503050405090304" pitchFamily="18" charset="0"/>
                                      <a:ea typeface="Cambria Math" panose="02040503050406030204" pitchFamily="18" charset="0"/>
                                      <a:cs typeface="Times New Roman" panose="02020503050405090304" pitchFamily="18" charset="0"/>
                                    </a:rPr>
                                    <m:t>Die</m:t>
                                  </m:r>
                                  <m:r>
                                    <m:rPr>
                                      <m:nor/>
                                    </m:rPr>
                                    <a:rPr lang="en-US" sz="1500">
                                      <a:latin typeface="Times New Roman" panose="02020503050405090304" pitchFamily="18" charset="0"/>
                                      <a:ea typeface="Cambria Math" panose="02040503050406030204" pitchFamily="18" charset="0"/>
                                      <a:cs typeface="Times New Roman" panose="02020503050405090304" pitchFamily="18" charset="0"/>
                                    </a:rPr>
                                    <m:t> </m:t>
                                  </m:r>
                                  <m:r>
                                    <m:rPr>
                                      <m:nor/>
                                    </m:rPr>
                                    <a:rPr lang="en-US" sz="1500">
                                      <a:latin typeface="Times New Roman" panose="02020503050405090304" pitchFamily="18" charset="0"/>
                                      <a:ea typeface="Cambria Math" panose="02040503050406030204" pitchFamily="18" charset="0"/>
                                      <a:cs typeface="Times New Roman" panose="02020503050405090304" pitchFamily="18" charset="0"/>
                                    </a:rPr>
                                    <m:t>area</m:t>
                                  </m:r>
                                  <m:r>
                                    <m:rPr>
                                      <m:nor/>
                                    </m:rPr>
                                    <a:rPr lang="en-US" sz="1500">
                                      <a:latin typeface="Times New Roman" panose="02020503050405090304" pitchFamily="18" charset="0"/>
                                      <a:ea typeface="Cambria Math" panose="02040503050406030204" pitchFamily="18" charset="0"/>
                                      <a:cs typeface="Times New Roman" panose="02020503050405090304" pitchFamily="18" charset="0"/>
                                    </a:rPr>
                                    <m:t>/2</m:t>
                                  </m:r>
                                </m:e>
                              </m:d>
                            </m:e>
                          </m:d>
                          <m:r>
                            <m:rPr>
                              <m:nor/>
                            </m:rPr>
                            <a:rPr lang="en-US" sz="1500" baseline="30000">
                              <a:latin typeface="Times New Roman" panose="02020503050405090304" pitchFamily="18" charset="0"/>
                              <a:ea typeface="Cambria Math" panose="02040503050406030204" pitchFamily="18" charset="0"/>
                              <a:cs typeface="Times New Roman" panose="02020503050405090304" pitchFamily="18" charset="0"/>
                            </a:rPr>
                            <m:t>2</m:t>
                          </m:r>
                        </m:den>
                      </m:f>
                    </m:oMath>
                  </m:oMathPara>
                </a14:m>
                <a:endParaRPr lang="en-US" sz="1500" dirty="0">
                  <a:latin typeface="Times New Roman" panose="02020503050405090304" pitchFamily="18" charset="0"/>
                  <a:ea typeface="Cambria Math" panose="02040503050406030204" pitchFamily="18" charset="0"/>
                  <a:cs typeface="Times New Roman" panose="02020503050405090304" pitchFamily="18" charset="0"/>
                </a:endParaRPr>
              </a:p>
              <a:p>
                <a:pPr>
                  <a:spcBef>
                    <a:spcPts val="0"/>
                  </a:spcBef>
                </a:pPr>
                <a:endParaRPr lang="en-US" sz="1500" dirty="0">
                  <a:ea typeface="Cambria Math" panose="02040503050406030204" pitchFamily="18" charset="0"/>
                  <a:cs typeface="Arial" panose="020B0604020202090204" pitchFamily="34" charset="0"/>
                </a:endParaRPr>
              </a:p>
              <a:p>
                <a:pPr>
                  <a:spcBef>
                    <a:spcPts val="0"/>
                  </a:spcBef>
                </a:pPr>
                <a:r>
                  <a:rPr lang="en-US" sz="1800" dirty="0">
                    <a:ea typeface="Cambria Math" panose="02040503050406030204" pitchFamily="18" charset="0"/>
                    <a:cs typeface="Arial" panose="020B0604020202090204" pitchFamily="34" charset="0"/>
                  </a:rPr>
                  <a:t>Nonlinear relation to defect rate and die area</a:t>
                </a:r>
              </a:p>
              <a:p>
                <a:pPr lvl="1">
                  <a:spcBef>
                    <a:spcPts val="0"/>
                  </a:spcBef>
                </a:pPr>
                <a:r>
                  <a:rPr lang="en-US" sz="1500" dirty="0">
                    <a:ea typeface="Cambria Math" panose="02040503050406030204" pitchFamily="18" charset="0"/>
                    <a:cs typeface="Arial" panose="020B0604020202090204" pitchFamily="34" charset="0"/>
                  </a:rPr>
                  <a:t>Wafer cost and wafer area are fixed</a:t>
                </a:r>
              </a:p>
              <a:p>
                <a:pPr lvl="1">
                  <a:spcBef>
                    <a:spcPts val="0"/>
                  </a:spcBef>
                </a:pPr>
                <a:r>
                  <a:rPr lang="en-US" sz="1500" dirty="0">
                    <a:ea typeface="Cambria Math" panose="02040503050406030204" pitchFamily="18" charset="0"/>
                    <a:cs typeface="Arial" panose="020B0604020202090204" pitchFamily="34" charset="0"/>
                  </a:rPr>
                  <a:t>Defect rate is determined by manufacturing process</a:t>
                </a:r>
              </a:p>
              <a:p>
                <a:pPr lvl="1">
                  <a:spcBef>
                    <a:spcPts val="0"/>
                  </a:spcBef>
                </a:pPr>
                <a:r>
                  <a:rPr lang="en-US" sz="1500" dirty="0">
                    <a:ea typeface="Cambria Math" panose="02040503050406030204" pitchFamily="18" charset="0"/>
                    <a:cs typeface="Arial" panose="020B0604020202090204" pitchFamily="34" charset="0"/>
                  </a:rPr>
                  <a:t>Die area is determined by architecture and circuit design</a:t>
                </a:r>
              </a:p>
              <a:p>
                <a:pPr lvl="1">
                  <a:spcBef>
                    <a:spcPts val="0"/>
                  </a:spcBef>
                  <a:spcAft>
                    <a:spcPts val="750"/>
                  </a:spcAft>
                </a:pPr>
                <a:endParaRPr lang="en-US" sz="1200" dirty="0">
                  <a:ea typeface="Cambria Math" panose="02040503050406030204" pitchFamily="18" charset="0"/>
                  <a:cs typeface="Arial" panose="020B060402020209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0080" y="813673"/>
                <a:ext cx="5638800" cy="3671888"/>
              </a:xfrm>
              <a:blipFill>
                <a:blip r:embed="rId3"/>
                <a:stretch>
                  <a:fillRect l="-216"/>
                </a:stretch>
              </a:blipFill>
            </p:spPr>
            <p:txBody>
              <a:bodyPr/>
              <a:lstStyle/>
              <a:p>
                <a:r>
                  <a:rPr lang="en-US">
                    <a:noFill/>
                  </a:rPr>
                  <a:t> </a:t>
                </a:r>
              </a:p>
            </p:txBody>
          </p:sp>
        </mc:Fallback>
      </mc:AlternateContent>
      <p:sp>
        <p:nvSpPr>
          <p:cNvPr id="4" name="灯片编号占位符 3"/>
          <p:cNvSpPr>
            <a:spLocks noGrp="1"/>
          </p:cNvSpPr>
          <p:nvPr>
            <p:ph type="sldNum" sz="quarter" idx="10"/>
          </p:nvPr>
        </p:nvSpPr>
        <p:spPr/>
        <p:txBody>
          <a:bodyPr/>
          <a:lstStyle/>
          <a:p>
            <a:fld id="{D9B6BDF2-6896-4B98-8776-C18582F63BA5}" type="slidenum">
              <a:rPr lang="zh-TW" altLang="en-US" smtClean="0"/>
              <a:t>53</a:t>
            </a:fld>
            <a:endParaRPr lang="zh-TW" altLang="en-US"/>
          </a:p>
        </p:txBody>
      </p:sp>
      <p:sp>
        <p:nvSpPr>
          <p:cNvPr id="5" name="TextBox 4">
            <a:extLst>
              <a:ext uri="{FF2B5EF4-FFF2-40B4-BE49-F238E27FC236}">
                <a16:creationId xmlns:a16="http://schemas.microsoft.com/office/drawing/2014/main" id="{4D4E55AF-654A-46CA-89C3-198E3F38BA49}"/>
              </a:ext>
            </a:extLst>
          </p:cNvPr>
          <p:cNvSpPr txBox="1"/>
          <p:nvPr/>
        </p:nvSpPr>
        <p:spPr>
          <a:xfrm>
            <a:off x="6044690" y="3138131"/>
            <a:ext cx="3137397" cy="430887"/>
          </a:xfrm>
          <a:prstGeom prst="rect">
            <a:avLst/>
          </a:prstGeom>
          <a:solidFill>
            <a:srgbClr val="FFFF00"/>
          </a:solidFill>
          <a:ln>
            <a:solidFill>
              <a:srgbClr val="FF0000"/>
            </a:solidFill>
          </a:ln>
        </p:spPr>
        <p:txBody>
          <a:bodyPr wrap="none" rtlCol="0" anchor="ctr" anchorCtr="1">
            <a:spAutoFit/>
          </a:bodyPr>
          <a:lstStyle/>
          <a:p>
            <a:r>
              <a:rPr lang="en-US" sz="1100" b="0" i="0" dirty="0">
                <a:solidFill>
                  <a:srgbClr val="374151"/>
                </a:solidFill>
                <a:effectLst/>
              </a:rPr>
              <a:t>A single 300 mm wafer built on the 5nm </a:t>
            </a:r>
          </a:p>
          <a:p>
            <a:r>
              <a:rPr lang="en-US" sz="1100" b="0" i="0" dirty="0">
                <a:solidFill>
                  <a:srgbClr val="374151"/>
                </a:solidFill>
                <a:effectLst/>
              </a:rPr>
              <a:t>process by TSMC costs approximately $17,000</a:t>
            </a:r>
            <a:endParaRPr lang="en-US" sz="1100" dirty="0">
              <a:ea typeface="標楷體" pitchFamily="65" charset="-120"/>
              <a:cs typeface="Calibri" panose="020F07020304040A0204" pitchFamily="34" charset="0"/>
            </a:endParaRPr>
          </a:p>
        </p:txBody>
      </p:sp>
      <p:sp>
        <p:nvSpPr>
          <p:cNvPr id="6" name="TextBox 5">
            <a:extLst>
              <a:ext uri="{FF2B5EF4-FFF2-40B4-BE49-F238E27FC236}">
                <a16:creationId xmlns:a16="http://schemas.microsoft.com/office/drawing/2014/main" id="{FBD6FD19-5DD5-463A-A907-9D83C9302448}"/>
              </a:ext>
            </a:extLst>
          </p:cNvPr>
          <p:cNvSpPr txBox="1"/>
          <p:nvPr/>
        </p:nvSpPr>
        <p:spPr>
          <a:xfrm>
            <a:off x="6044690" y="3683629"/>
            <a:ext cx="2855315" cy="430887"/>
          </a:xfrm>
          <a:prstGeom prst="rect">
            <a:avLst/>
          </a:prstGeom>
          <a:solidFill>
            <a:srgbClr val="FFFF00"/>
          </a:solidFill>
          <a:ln>
            <a:solidFill>
              <a:srgbClr val="FF0000"/>
            </a:solidFill>
          </a:ln>
        </p:spPr>
        <p:txBody>
          <a:bodyPr wrap="square" rtlCol="0" anchor="ctr" anchorCtr="1">
            <a:spAutoFit/>
          </a:bodyPr>
          <a:lstStyle/>
          <a:p>
            <a:r>
              <a:rPr lang="en-US" sz="1100" dirty="0">
                <a:ea typeface="標楷體" pitchFamily="65" charset="-120"/>
                <a:cs typeface="Calibri" panose="020F07020304040A0204" pitchFamily="34" charset="0"/>
              </a:rPr>
              <a:t>We may get ~100 dies (</a:t>
            </a:r>
            <a:r>
              <a:rPr lang="en-US" sz="1100" dirty="0" err="1">
                <a:ea typeface="標楷體" pitchFamily="65" charset="-120"/>
                <a:cs typeface="Calibri" panose="020F07020304040A0204" pitchFamily="34" charset="0"/>
              </a:rPr>
              <a:t>nVidia</a:t>
            </a:r>
            <a:r>
              <a:rPr lang="en-US" sz="1100" dirty="0">
                <a:ea typeface="標楷體" pitchFamily="65" charset="-120"/>
                <a:cs typeface="Calibri" panose="020F07020304040A0204" pitchFamily="34" charset="0"/>
              </a:rPr>
              <a:t> RTX3090)</a:t>
            </a:r>
          </a:p>
          <a:p>
            <a:r>
              <a:rPr lang="en-US" sz="1100" dirty="0">
                <a:ea typeface="標楷體" pitchFamily="65" charset="-120"/>
                <a:cs typeface="Calibri" panose="020F07020304040A0204" pitchFamily="34" charset="0"/>
              </a:rPr>
              <a:t>from such a wafer, or 470 dies for intel i7.</a:t>
            </a:r>
          </a:p>
        </p:txBody>
      </p:sp>
      <p:sp>
        <p:nvSpPr>
          <p:cNvPr id="7" name="TextBox 6">
            <a:extLst>
              <a:ext uri="{FF2B5EF4-FFF2-40B4-BE49-F238E27FC236}">
                <a16:creationId xmlns:a16="http://schemas.microsoft.com/office/drawing/2014/main" id="{F30F325A-F2BE-4DE4-BCAF-D21DA3AAFD1F}"/>
              </a:ext>
            </a:extLst>
          </p:cNvPr>
          <p:cNvSpPr txBox="1"/>
          <p:nvPr/>
        </p:nvSpPr>
        <p:spPr>
          <a:xfrm>
            <a:off x="6044690" y="4278318"/>
            <a:ext cx="2855315" cy="430887"/>
          </a:xfrm>
          <a:prstGeom prst="rect">
            <a:avLst/>
          </a:prstGeom>
          <a:solidFill>
            <a:srgbClr val="FFFF00"/>
          </a:solidFill>
          <a:ln>
            <a:solidFill>
              <a:srgbClr val="FF0000"/>
            </a:solidFill>
          </a:ln>
        </p:spPr>
        <p:txBody>
          <a:bodyPr wrap="square" rtlCol="0" anchor="ctr" anchorCtr="1">
            <a:spAutoFit/>
          </a:bodyPr>
          <a:lstStyle/>
          <a:p>
            <a:r>
              <a:rPr lang="en-US" sz="1100" dirty="0">
                <a:ea typeface="標楷體" pitchFamily="65" charset="-120"/>
                <a:cs typeface="Calibri" panose="020F07020304040A0204" pitchFamily="34" charset="0"/>
              </a:rPr>
              <a:t>We may get ~30 good dies (</a:t>
            </a:r>
            <a:r>
              <a:rPr lang="en-US" sz="1100" dirty="0" err="1">
                <a:ea typeface="標楷體" pitchFamily="65" charset="-120"/>
                <a:cs typeface="Calibri" panose="020F07020304040A0204" pitchFamily="34" charset="0"/>
              </a:rPr>
              <a:t>nVidia</a:t>
            </a:r>
            <a:r>
              <a:rPr lang="en-US" sz="1100" dirty="0">
                <a:ea typeface="標楷體" pitchFamily="65" charset="-120"/>
                <a:cs typeface="Calibri" panose="020F07020304040A0204" pitchFamily="34" charset="0"/>
              </a:rPr>
              <a:t> Blackwell) from such a wafer in 4nm.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108349"/>
            <a:ext cx="7730810" cy="519113"/>
          </a:xfrm>
        </p:spPr>
        <p:txBody>
          <a:bodyPr/>
          <a:lstStyle/>
          <a:p>
            <a:r>
              <a:rPr lang="en-US" sz="3200" dirty="0"/>
              <a:t>Impact of Yields</a:t>
            </a:r>
          </a:p>
        </p:txBody>
      </p:sp>
      <p:sp>
        <p:nvSpPr>
          <p:cNvPr id="3" name="Content Placeholder 2"/>
          <p:cNvSpPr>
            <a:spLocks noGrp="1"/>
          </p:cNvSpPr>
          <p:nvPr>
            <p:ph idx="1"/>
          </p:nvPr>
        </p:nvSpPr>
        <p:spPr>
          <a:xfrm>
            <a:off x="319314" y="721796"/>
            <a:ext cx="8229600" cy="3821175"/>
          </a:xfrm>
        </p:spPr>
        <p:txBody>
          <a:bodyPr/>
          <a:lstStyle/>
          <a:p>
            <a:pPr marL="0" indent="0">
              <a:buNone/>
            </a:pPr>
            <a:r>
              <a:rPr kumimoji="1" lang="en-US" sz="2800" b="1"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Yield:</a:t>
            </a:r>
            <a:r>
              <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 the percentage of functional integrated circuits (ICs) or dies produced from a wafer that pass all quality and performance tests</a:t>
            </a:r>
          </a:p>
          <a:p>
            <a:pPr marL="0" indent="0">
              <a:buNone/>
            </a:pPr>
            <a:endPar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endParaRPr>
          </a:p>
          <a:p>
            <a:pPr marL="0" indent="0">
              <a:buNone/>
            </a:pPr>
            <a:r>
              <a:rPr lang="en-US" i="1" baseline="-25000" dirty="0">
                <a:solidFill>
                  <a:prstClr val="black"/>
                </a:solidFill>
              </a:rPr>
              <a:t>Y</a:t>
            </a:r>
            <a:r>
              <a:rPr kumimoji="1" lang="en-US" sz="2400" b="0" i="1" u="none" strike="noStrike" kern="0" cap="none" spc="0" normalizeH="0" baseline="-25000" noProof="0" dirty="0" err="1">
                <a:ln>
                  <a:noFill/>
                </a:ln>
                <a:solidFill>
                  <a:prstClr val="black"/>
                </a:solidFill>
                <a:effectLst/>
                <a:uLnTx/>
                <a:uFillTx/>
                <a:latin typeface="Calibri" panose="020F07020304040A0204" pitchFamily="34" charset="0"/>
                <a:ea typeface="標楷體" pitchFamily="65" charset="-120"/>
                <a:cs typeface="+mn-cs"/>
              </a:rPr>
              <a:t>ield</a:t>
            </a:r>
            <a:r>
              <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 </a:t>
            </a:r>
            <a:r>
              <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is a critical metric in semiconductor manufacturing. It represents the percentage of usable chips produced from a wafer and directly impacts </a:t>
            </a:r>
            <a:r>
              <a:rPr kumimoji="1" lang="en-US" sz="2400" b="0" u="none" strike="noStrike" kern="0" cap="none" spc="0" normalizeH="0" baseline="-25000" noProof="0" dirty="0">
                <a:ln>
                  <a:noFill/>
                </a:ln>
                <a:solidFill>
                  <a:srgbClr val="FF0000"/>
                </a:solidFill>
                <a:effectLst/>
                <a:uLnTx/>
                <a:uFillTx/>
                <a:latin typeface="Calibri" panose="020F07020304040A0204" pitchFamily="34" charset="0"/>
                <a:ea typeface="標楷體" pitchFamily="65" charset="-120"/>
                <a:cs typeface="+mn-cs"/>
              </a:rPr>
              <a:t>production costs</a:t>
            </a:r>
            <a:r>
              <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 </a:t>
            </a:r>
            <a:r>
              <a:rPr kumimoji="1" lang="en-US" sz="2400" b="0" u="none" strike="noStrike" kern="0" cap="none" spc="0" normalizeH="0" baseline="-25000" noProof="0" dirty="0">
                <a:ln>
                  <a:noFill/>
                </a:ln>
                <a:solidFill>
                  <a:srgbClr val="FF0000"/>
                </a:solidFill>
                <a:effectLst/>
                <a:uLnTx/>
                <a:uFillTx/>
                <a:latin typeface="Calibri" panose="020F07020304040A0204" pitchFamily="34" charset="0"/>
                <a:ea typeface="標楷體" pitchFamily="65" charset="-120"/>
                <a:cs typeface="+mn-cs"/>
              </a:rPr>
              <a:t>profitability, product availability,</a:t>
            </a:r>
            <a:r>
              <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 and technological advancements.</a:t>
            </a:r>
          </a:p>
          <a:p>
            <a:pPr marL="0" indent="0">
              <a:buNone/>
            </a:pPr>
            <a:endParaRPr lang="en-US" baseline="-25000" dirty="0">
              <a:solidFill>
                <a:prstClr val="black"/>
              </a:solidFill>
            </a:endParaRPr>
          </a:p>
          <a:p>
            <a:pPr marL="0" indent="0">
              <a:buNone/>
            </a:pPr>
            <a:r>
              <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Intel was </a:t>
            </a:r>
            <a:r>
              <a:rPr lang="en-US" baseline="-25000" dirty="0">
                <a:solidFill>
                  <a:prstClr val="black"/>
                </a:solidFill>
              </a:rPr>
              <a:t>the leader in IC manufacturing between mid-1990 and mid-2010. Intel has repeatedly suffered from low yield issues from 10nm and 7nm in recent years down to the most recent 1.8nm processes. TSMC, on the other hand, has consistently maintained high yields in its processes. </a:t>
            </a:r>
          </a:p>
          <a:p>
            <a:pPr marL="0" indent="0">
              <a:buNone/>
            </a:pPr>
            <a:endPar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endParaRPr>
          </a:p>
          <a:p>
            <a:pPr marL="0" indent="0">
              <a:buNone/>
            </a:pPr>
            <a:r>
              <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Intel is counting on its latest 18A (1.8nm) process to revive it. However, Broadcom’s recent test of Intel’s 18A process was not satisfactory, which has dealt a severe blow to Intel’s plan to save </a:t>
            </a:r>
            <a:r>
              <a:rPr lang="en-US" baseline="-25000" dirty="0">
                <a:solidFill>
                  <a:prstClr val="black"/>
                </a:solidFill>
              </a:rPr>
              <a:t>its </a:t>
            </a:r>
            <a:r>
              <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fabrication business. </a:t>
            </a:r>
          </a:p>
          <a:p>
            <a:pPr marL="0" indent="0">
              <a:buNone/>
            </a:pPr>
            <a:endPar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endParaRPr>
          </a:p>
        </p:txBody>
      </p:sp>
      <p:sp>
        <p:nvSpPr>
          <p:cNvPr id="4" name="灯片编号占位符 3"/>
          <p:cNvSpPr>
            <a:spLocks noGrp="1"/>
          </p:cNvSpPr>
          <p:nvPr>
            <p:ph type="sldNum" sz="quarter" idx="10"/>
          </p:nvPr>
        </p:nvSpPr>
        <p:spPr/>
        <p:txBody>
          <a:bodyPr/>
          <a:lstStyle/>
          <a:p>
            <a:fld id="{D9B6BDF2-6896-4B98-8776-C18582F63BA5}" type="slidenum">
              <a:rPr lang="zh-TW" altLang="en-US" smtClean="0"/>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79" y="108349"/>
            <a:ext cx="8019733" cy="519113"/>
          </a:xfrm>
        </p:spPr>
        <p:txBody>
          <a:bodyPr/>
          <a:lstStyle/>
          <a:p>
            <a:r>
              <a:rPr lang="en-US" sz="2800" dirty="0"/>
              <a:t>Why Unified Cache could yield a higher hit rate</a:t>
            </a:r>
          </a:p>
        </p:txBody>
      </p:sp>
      <p:sp>
        <p:nvSpPr>
          <p:cNvPr id="4" name="灯片编号占位符 3"/>
          <p:cNvSpPr>
            <a:spLocks noGrp="1"/>
          </p:cNvSpPr>
          <p:nvPr>
            <p:ph type="sldNum" sz="quarter" idx="10"/>
          </p:nvPr>
        </p:nvSpPr>
        <p:spPr/>
        <p:txBody>
          <a:bodyPr/>
          <a:lstStyle/>
          <a:p>
            <a:fld id="{D9B6BDF2-6896-4B98-8776-C18582F63BA5}" type="slidenum">
              <a:rPr lang="zh-TW" altLang="en-US" smtClean="0"/>
              <a:t>55</a:t>
            </a:fld>
            <a:endParaRPr lang="zh-TW" altLang="en-US"/>
          </a:p>
        </p:txBody>
      </p:sp>
      <p:sp>
        <p:nvSpPr>
          <p:cNvPr id="6" name="Content Placeholder 5">
            <a:extLst>
              <a:ext uri="{FF2B5EF4-FFF2-40B4-BE49-F238E27FC236}">
                <a16:creationId xmlns:a16="http://schemas.microsoft.com/office/drawing/2014/main" id="{02FA31D6-D9E2-4839-AC5F-7958443A161B}"/>
              </a:ext>
            </a:extLst>
          </p:cNvPr>
          <p:cNvSpPr>
            <a:spLocks noGrp="1"/>
          </p:cNvSpPr>
          <p:nvPr>
            <p:ph idx="1"/>
          </p:nvPr>
        </p:nvSpPr>
        <p:spPr>
          <a:xfrm>
            <a:off x="391886" y="2010228"/>
            <a:ext cx="3352800" cy="2503715"/>
          </a:xfrm>
        </p:spPr>
        <p:txBody>
          <a:bodyPr/>
          <a:lstStyle/>
          <a:p>
            <a:pPr marL="0" indent="0">
              <a:buNone/>
            </a:pPr>
            <a:r>
              <a:rPr lang="en-US" sz="2000" dirty="0"/>
              <a:t>A scientific program may have a small I-cache footprint: a small loop that accesses a few large arrays, so it may need 0.1KB of I-cache and 1.8KB of data cache space. The split cache will get into intensive D-cache misses.</a:t>
            </a:r>
          </a:p>
        </p:txBody>
      </p:sp>
      <p:sp>
        <p:nvSpPr>
          <p:cNvPr id="7" name="Rectangle 6">
            <a:extLst>
              <a:ext uri="{FF2B5EF4-FFF2-40B4-BE49-F238E27FC236}">
                <a16:creationId xmlns:a16="http://schemas.microsoft.com/office/drawing/2014/main" id="{D6CFDDBE-BD35-4ECF-A24B-F4A307083055}"/>
              </a:ext>
            </a:extLst>
          </p:cNvPr>
          <p:cNvSpPr/>
          <p:nvPr/>
        </p:nvSpPr>
        <p:spPr bwMode="auto">
          <a:xfrm>
            <a:off x="834571" y="1045028"/>
            <a:ext cx="914400" cy="914400"/>
          </a:xfrm>
          <a:prstGeom prst="rect">
            <a:avLst/>
          </a:prstGeom>
          <a:no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sp>
        <p:nvSpPr>
          <p:cNvPr id="8" name="Rectangle 7">
            <a:extLst>
              <a:ext uri="{FF2B5EF4-FFF2-40B4-BE49-F238E27FC236}">
                <a16:creationId xmlns:a16="http://schemas.microsoft.com/office/drawing/2014/main" id="{3249B695-6CC7-4F66-A46D-1080EB536F23}"/>
              </a:ext>
            </a:extLst>
          </p:cNvPr>
          <p:cNvSpPr/>
          <p:nvPr/>
        </p:nvSpPr>
        <p:spPr bwMode="auto">
          <a:xfrm>
            <a:off x="1952171" y="1032187"/>
            <a:ext cx="914400" cy="914400"/>
          </a:xfrm>
          <a:prstGeom prst="rect">
            <a:avLst/>
          </a:prstGeom>
          <a:no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sp>
        <p:nvSpPr>
          <p:cNvPr id="9" name="TextBox 8">
            <a:extLst>
              <a:ext uri="{FF2B5EF4-FFF2-40B4-BE49-F238E27FC236}">
                <a16:creationId xmlns:a16="http://schemas.microsoft.com/office/drawing/2014/main" id="{E66B6AFF-83FD-4EC4-AEBF-20878BE230D0}"/>
              </a:ext>
            </a:extLst>
          </p:cNvPr>
          <p:cNvSpPr txBox="1"/>
          <p:nvPr/>
        </p:nvSpPr>
        <p:spPr>
          <a:xfrm>
            <a:off x="834571" y="1179062"/>
            <a:ext cx="941283" cy="646331"/>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1KB </a:t>
            </a:r>
          </a:p>
          <a:p>
            <a:r>
              <a:rPr lang="en-US" dirty="0">
                <a:ea typeface="標楷體" pitchFamily="65" charset="-120"/>
                <a:cs typeface="Calibri" panose="020F07020304040A0204" pitchFamily="34" charset="0"/>
              </a:rPr>
              <a:t>I-cache</a:t>
            </a:r>
          </a:p>
        </p:txBody>
      </p:sp>
      <p:sp>
        <p:nvSpPr>
          <p:cNvPr id="10" name="TextBox 9">
            <a:extLst>
              <a:ext uri="{FF2B5EF4-FFF2-40B4-BE49-F238E27FC236}">
                <a16:creationId xmlns:a16="http://schemas.microsoft.com/office/drawing/2014/main" id="{27D7A0D1-287F-4CB9-8875-2FD7B8320FF3}"/>
              </a:ext>
            </a:extLst>
          </p:cNvPr>
          <p:cNvSpPr txBox="1"/>
          <p:nvPr/>
        </p:nvSpPr>
        <p:spPr>
          <a:xfrm>
            <a:off x="1913741" y="1179061"/>
            <a:ext cx="1043876" cy="646331"/>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1KB </a:t>
            </a:r>
          </a:p>
          <a:p>
            <a:r>
              <a:rPr lang="en-US" dirty="0">
                <a:ea typeface="標楷體" pitchFamily="65" charset="-120"/>
                <a:cs typeface="Calibri" panose="020F07020304040A0204" pitchFamily="34" charset="0"/>
              </a:rPr>
              <a:t>D-cache</a:t>
            </a:r>
          </a:p>
        </p:txBody>
      </p:sp>
      <p:sp>
        <p:nvSpPr>
          <p:cNvPr id="11" name="Rectangle 10">
            <a:extLst>
              <a:ext uri="{FF2B5EF4-FFF2-40B4-BE49-F238E27FC236}">
                <a16:creationId xmlns:a16="http://schemas.microsoft.com/office/drawing/2014/main" id="{C19ECE07-26BB-4272-8FD2-9501494DBED6}"/>
              </a:ext>
            </a:extLst>
          </p:cNvPr>
          <p:cNvSpPr/>
          <p:nvPr/>
        </p:nvSpPr>
        <p:spPr bwMode="auto">
          <a:xfrm>
            <a:off x="4557487" y="1016083"/>
            <a:ext cx="1719944" cy="914400"/>
          </a:xfrm>
          <a:prstGeom prst="rect">
            <a:avLst/>
          </a:prstGeom>
          <a:no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en-US" sz="1800" b="1" i="0" u="none" strike="noStrike" cap="none" normalizeH="0" baseline="0">
              <a:ln>
                <a:noFill/>
              </a:ln>
              <a:solidFill>
                <a:schemeClr val="tx1"/>
              </a:solidFill>
              <a:effectLst/>
              <a:latin typeface="Arial" panose="020B0604020202090204" pitchFamily="34" charset="0"/>
              <a:ea typeface="新細明體" panose="02020500000000000000" pitchFamily="18" charset="-120"/>
            </a:endParaRPr>
          </a:p>
        </p:txBody>
      </p:sp>
      <p:sp>
        <p:nvSpPr>
          <p:cNvPr id="12" name="TextBox 11">
            <a:extLst>
              <a:ext uri="{FF2B5EF4-FFF2-40B4-BE49-F238E27FC236}">
                <a16:creationId xmlns:a16="http://schemas.microsoft.com/office/drawing/2014/main" id="{71498F49-946E-4A4E-9C3F-E047F168614F}"/>
              </a:ext>
            </a:extLst>
          </p:cNvPr>
          <p:cNvSpPr txBox="1"/>
          <p:nvPr/>
        </p:nvSpPr>
        <p:spPr>
          <a:xfrm>
            <a:off x="4891627" y="994311"/>
            <a:ext cx="966931" cy="923330"/>
          </a:xfrm>
          <a:prstGeom prst="rect">
            <a:avLst/>
          </a:prstGeom>
          <a:noFill/>
        </p:spPr>
        <p:txBody>
          <a:bodyPr wrap="none" rtlCol="0" anchor="ctr" anchorCtr="1">
            <a:spAutoFit/>
          </a:bodyPr>
          <a:lstStyle/>
          <a:p>
            <a:r>
              <a:rPr lang="en-US" dirty="0">
                <a:ea typeface="標楷體" pitchFamily="65" charset="-120"/>
                <a:cs typeface="Calibri" panose="020F07020304040A0204" pitchFamily="34" charset="0"/>
              </a:rPr>
              <a:t>2KB </a:t>
            </a:r>
          </a:p>
          <a:p>
            <a:r>
              <a:rPr lang="en-US" dirty="0">
                <a:ea typeface="標楷體" pitchFamily="65" charset="-120"/>
                <a:cs typeface="Calibri" panose="020F07020304040A0204" pitchFamily="34" charset="0"/>
              </a:rPr>
              <a:t>Unified </a:t>
            </a:r>
          </a:p>
          <a:p>
            <a:r>
              <a:rPr lang="en-US" dirty="0">
                <a:ea typeface="標楷體" pitchFamily="65" charset="-120"/>
                <a:cs typeface="Calibri" panose="020F07020304040A0204" pitchFamily="34" charset="0"/>
              </a:rPr>
              <a:t>Cache</a:t>
            </a:r>
          </a:p>
        </p:txBody>
      </p:sp>
      <p:sp>
        <p:nvSpPr>
          <p:cNvPr id="13" name="Content Placeholder 5">
            <a:extLst>
              <a:ext uri="{FF2B5EF4-FFF2-40B4-BE49-F238E27FC236}">
                <a16:creationId xmlns:a16="http://schemas.microsoft.com/office/drawing/2014/main" id="{8BABBD17-2E83-4877-AEAF-933590332383}"/>
              </a:ext>
            </a:extLst>
          </p:cNvPr>
          <p:cNvSpPr txBox="1">
            <a:spLocks/>
          </p:cNvSpPr>
          <p:nvPr/>
        </p:nvSpPr>
        <p:spPr bwMode="auto">
          <a:xfrm>
            <a:off x="4419600" y="1936067"/>
            <a:ext cx="3352800" cy="2503715"/>
          </a:xfrm>
          <a:prstGeom prst="rect">
            <a:avLst/>
          </a:prstGeom>
          <a:noFill/>
          <a:ln w="9525">
            <a:noFill/>
            <a:miter lim="800000"/>
          </a:ln>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rgbClr val="8064A2"/>
              </a:buClr>
              <a:buSzPct val="80000"/>
              <a:buFont typeface="Wingdings" panose="05000000000000000000" pitchFamily="2" charset="2"/>
              <a:buChar char="l"/>
              <a:defRPr kumimoji="1" sz="2400">
                <a:solidFill>
                  <a:schemeClr val="tx1"/>
                </a:solidFill>
                <a:latin typeface="Calibri" panose="020F07020304040A0204" pitchFamily="34" charset="0"/>
                <a:ea typeface="標楷體" pitchFamily="65" charset="-120"/>
                <a:cs typeface="+mn-cs"/>
              </a:defRPr>
            </a:lvl1pPr>
            <a:lvl2pPr marL="556895" indent="-213995" algn="l" rtl="0" eaLnBrk="1" fontAlgn="base" hangingPunct="1">
              <a:spcBef>
                <a:spcPct val="20000"/>
              </a:spcBef>
              <a:spcAft>
                <a:spcPct val="0"/>
              </a:spcAft>
              <a:buClr>
                <a:srgbClr val="8064A2"/>
              </a:buClr>
              <a:buSzPct val="90000"/>
              <a:buFont typeface="Arial" panose="020B0604020202090204" pitchFamily="34" charset="0"/>
              <a:buChar char="–"/>
              <a:defRPr kumimoji="1" sz="2000">
                <a:solidFill>
                  <a:schemeClr val="tx1"/>
                </a:solidFill>
                <a:latin typeface="Calibri" panose="020F07020304040A0204" pitchFamily="34" charset="0"/>
                <a:ea typeface="標楷體" pitchFamily="65" charset="-120"/>
              </a:defRPr>
            </a:lvl2pPr>
            <a:lvl3pPr marL="857250" indent="-171450" algn="l" rtl="0" eaLnBrk="1" fontAlgn="base" hangingPunct="1">
              <a:spcBef>
                <a:spcPct val="20000"/>
              </a:spcBef>
              <a:spcAft>
                <a:spcPct val="0"/>
              </a:spcAft>
              <a:buChar char="•"/>
              <a:defRPr kumimoji="1" sz="1800">
                <a:solidFill>
                  <a:schemeClr val="tx1"/>
                </a:solidFill>
                <a:latin typeface="Calibri" panose="020F07020304040A0204" pitchFamily="34" charset="0"/>
                <a:ea typeface="標楷體" pitchFamily="65" charset="-120"/>
                <a:cs typeface="Calibri" panose="020F07020304040A0204" pitchFamily="34" charset="0"/>
              </a:defRPr>
            </a:lvl3pPr>
            <a:lvl4pPr marL="1200150" indent="-171450" algn="l" rtl="0" eaLnBrk="1" fontAlgn="base" hangingPunct="1">
              <a:spcBef>
                <a:spcPct val="20000"/>
              </a:spcBef>
              <a:spcAft>
                <a:spcPct val="0"/>
              </a:spcAft>
              <a:buChar char="–"/>
              <a:defRPr kumimoji="1" sz="1600">
                <a:solidFill>
                  <a:schemeClr val="tx1"/>
                </a:solidFill>
                <a:latin typeface="Calibri" panose="020F07020304040A0204" pitchFamily="34" charset="0"/>
                <a:ea typeface="標楷體" pitchFamily="65" charset="-120"/>
                <a:cs typeface="Calibri" panose="020F07020304040A0204" pitchFamily="34" charset="0"/>
              </a:defRPr>
            </a:lvl4pPr>
            <a:lvl5pPr marL="1543050" indent="-171450" algn="l" rtl="0" eaLnBrk="1" fontAlgn="base" hangingPunct="1">
              <a:spcBef>
                <a:spcPct val="20000"/>
              </a:spcBef>
              <a:spcAft>
                <a:spcPct val="0"/>
              </a:spcAft>
              <a:buChar char="»"/>
              <a:defRPr kumimoji="1" sz="1200">
                <a:solidFill>
                  <a:schemeClr val="tx1"/>
                </a:solidFill>
                <a:latin typeface="Calibri" panose="020F07020304040A0204" pitchFamily="34" charset="0"/>
                <a:ea typeface="標楷體" pitchFamily="65" charset="-120"/>
                <a:cs typeface="Calibri" panose="020F07020304040A0204" pitchFamily="34" charset="0"/>
              </a:defRPr>
            </a:lvl5pPr>
            <a:lvl6pPr marL="1885950" indent="-171450" algn="l" rtl="0" eaLnBrk="1" fontAlgn="base" hangingPunct="1">
              <a:spcBef>
                <a:spcPct val="20000"/>
              </a:spcBef>
              <a:spcAft>
                <a:spcPct val="0"/>
              </a:spcAft>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har char="»"/>
              <a:defRPr kumimoji="1" sz="1500">
                <a:solidFill>
                  <a:schemeClr val="tx1"/>
                </a:solidFill>
                <a:latin typeface="+mn-lt"/>
                <a:ea typeface="+mn-ea"/>
              </a:defRPr>
            </a:lvl9pPr>
          </a:lstStyle>
          <a:p>
            <a:pPr marL="0" indent="0">
              <a:buFont typeface="Wingdings" panose="05000000000000000000" pitchFamily="2" charset="2"/>
              <a:buNone/>
            </a:pPr>
            <a:r>
              <a:rPr lang="en-US" sz="2000" kern="0" dirty="0"/>
              <a:t>A DBMS program may have a large I-cache footprint: a large loop that accesses a few tables, so it may need 1.8 KB of I-cache and 0.1 KB of data cache space. The split cache will get into intensive I-cache misses.</a:t>
            </a:r>
          </a:p>
        </p:txBody>
      </p:sp>
    </p:spTree>
    <p:extLst>
      <p:ext uri="{BB962C8B-B14F-4D97-AF65-F5344CB8AC3E}">
        <p14:creationId xmlns:p14="http://schemas.microsoft.com/office/powerpoint/2010/main" val="2755762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108349"/>
            <a:ext cx="7730810" cy="519113"/>
          </a:xfrm>
        </p:spPr>
        <p:txBody>
          <a:bodyPr/>
          <a:lstStyle/>
          <a:p>
            <a:r>
              <a:rPr lang="en-US" sz="3200" dirty="0"/>
              <a:t>1.6 Performance</a:t>
            </a:r>
          </a:p>
        </p:txBody>
      </p:sp>
      <p:sp>
        <p:nvSpPr>
          <p:cNvPr id="3" name="Content Placeholder 2"/>
          <p:cNvSpPr>
            <a:spLocks noGrp="1"/>
          </p:cNvSpPr>
          <p:nvPr>
            <p:ph idx="1"/>
          </p:nvPr>
        </p:nvSpPr>
        <p:spPr>
          <a:xfrm>
            <a:off x="457200" y="803513"/>
            <a:ext cx="8229600" cy="3699907"/>
          </a:xfrm>
        </p:spPr>
        <p:txBody>
          <a:bodyPr/>
          <a:lstStyle/>
          <a:p>
            <a:r>
              <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Performance is an important attribute of a computer. </a:t>
            </a:r>
          </a:p>
          <a:p>
            <a:r>
              <a:rPr lang="en-US" baseline="-25000" dirty="0">
                <a:solidFill>
                  <a:prstClr val="black"/>
                </a:solidFill>
              </a:rPr>
              <a:t>Defining Performance</a:t>
            </a:r>
          </a:p>
          <a:p>
            <a:endPar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endParaRPr>
          </a:p>
          <a:p>
            <a:endParaRPr lang="en-US" baseline="-25000" dirty="0">
              <a:solidFill>
                <a:prstClr val="black"/>
              </a:solidFill>
            </a:endParaRPr>
          </a:p>
          <a:p>
            <a:endPar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endParaRPr>
          </a:p>
          <a:p>
            <a:endParaRPr lang="en-US" baseline="-25000" dirty="0">
              <a:solidFill>
                <a:prstClr val="black"/>
              </a:solidFill>
            </a:endParaRPr>
          </a:p>
          <a:p>
            <a:endPar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endParaRPr>
          </a:p>
          <a:p>
            <a:endParaRPr lang="en-US" baseline="-25000" dirty="0">
              <a:solidFill>
                <a:prstClr val="black"/>
              </a:solidFill>
            </a:endParaRPr>
          </a:p>
          <a:p>
            <a:endParaRPr kumimoji="1" lang="en-US" sz="2400"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endParaRPr>
          </a:p>
          <a:p>
            <a:endParaRPr lang="en-US" baseline="-25000" dirty="0">
              <a:solidFill>
                <a:prstClr val="black"/>
              </a:solidFill>
            </a:endParaRPr>
          </a:p>
          <a:p>
            <a:r>
              <a:rPr lang="en-US" baseline="-25000" dirty="0">
                <a:solidFill>
                  <a:prstClr val="black"/>
                </a:solidFill>
              </a:rPr>
              <a:t>Which airplane has the best performance? </a:t>
            </a:r>
          </a:p>
          <a:p>
            <a:pPr lvl="1"/>
            <a:r>
              <a:rPr kumimoji="1" lang="en-US" b="0"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The Concorde has the highest cruising speed, the DC-5-80 has the longest range, and the 747 has the largest capacity.</a:t>
            </a:r>
          </a:p>
        </p:txBody>
      </p:sp>
      <p:sp>
        <p:nvSpPr>
          <p:cNvPr id="4" name="灯片编号占位符 3"/>
          <p:cNvSpPr>
            <a:spLocks noGrp="1"/>
          </p:cNvSpPr>
          <p:nvPr>
            <p:ph type="sldNum" sz="quarter" idx="10"/>
          </p:nvPr>
        </p:nvSpPr>
        <p:spPr/>
        <p:txBody>
          <a:bodyPr/>
          <a:lstStyle/>
          <a:p>
            <a:fld id="{D9B6BDF2-6896-4B98-8776-C18582F63BA5}" type="slidenum">
              <a:rPr lang="zh-TW" altLang="en-US" smtClean="0"/>
              <a:t>56</a:t>
            </a:fld>
            <a:endParaRPr lang="zh-TW" altLang="en-US"/>
          </a:p>
        </p:txBody>
      </p:sp>
      <p:graphicFrame>
        <p:nvGraphicFramePr>
          <p:cNvPr id="5" name="Table 5">
            <a:extLst>
              <a:ext uri="{FF2B5EF4-FFF2-40B4-BE49-F238E27FC236}">
                <a16:creationId xmlns:a16="http://schemas.microsoft.com/office/drawing/2014/main" id="{18C4023C-E1B1-43DD-89C8-BA42464B5C29}"/>
              </a:ext>
            </a:extLst>
          </p:cNvPr>
          <p:cNvGraphicFramePr>
            <a:graphicFrameLocks noGrp="1"/>
          </p:cNvGraphicFramePr>
          <p:nvPr>
            <p:extLst>
              <p:ext uri="{D42A27DB-BD31-4B8C-83A1-F6EECF244321}">
                <p14:modId xmlns:p14="http://schemas.microsoft.com/office/powerpoint/2010/main" val="1246337300"/>
              </p:ext>
            </p:extLst>
          </p:nvPr>
        </p:nvGraphicFramePr>
        <p:xfrm>
          <a:off x="834571" y="1570264"/>
          <a:ext cx="7576460" cy="2174421"/>
        </p:xfrm>
        <a:graphic>
          <a:graphicData uri="http://schemas.openxmlformats.org/drawingml/2006/table">
            <a:tbl>
              <a:tblPr firstRow="1" bandRow="1">
                <a:tableStyleId>{5C22544A-7EE6-4342-B048-85BDC9FD1C3A}</a:tableStyleId>
              </a:tblPr>
              <a:tblGrid>
                <a:gridCol w="1515292">
                  <a:extLst>
                    <a:ext uri="{9D8B030D-6E8A-4147-A177-3AD203B41FA5}">
                      <a16:colId xmlns:a16="http://schemas.microsoft.com/office/drawing/2014/main" val="4110378114"/>
                    </a:ext>
                  </a:extLst>
                </a:gridCol>
                <a:gridCol w="1515292">
                  <a:extLst>
                    <a:ext uri="{9D8B030D-6E8A-4147-A177-3AD203B41FA5}">
                      <a16:colId xmlns:a16="http://schemas.microsoft.com/office/drawing/2014/main" val="3803512351"/>
                    </a:ext>
                  </a:extLst>
                </a:gridCol>
                <a:gridCol w="1515292">
                  <a:extLst>
                    <a:ext uri="{9D8B030D-6E8A-4147-A177-3AD203B41FA5}">
                      <a16:colId xmlns:a16="http://schemas.microsoft.com/office/drawing/2014/main" val="2520219289"/>
                    </a:ext>
                  </a:extLst>
                </a:gridCol>
                <a:gridCol w="1515292">
                  <a:extLst>
                    <a:ext uri="{9D8B030D-6E8A-4147-A177-3AD203B41FA5}">
                      <a16:colId xmlns:a16="http://schemas.microsoft.com/office/drawing/2014/main" val="1019135086"/>
                    </a:ext>
                  </a:extLst>
                </a:gridCol>
                <a:gridCol w="1515292">
                  <a:extLst>
                    <a:ext uri="{9D8B030D-6E8A-4147-A177-3AD203B41FA5}">
                      <a16:colId xmlns:a16="http://schemas.microsoft.com/office/drawing/2014/main" val="949642583"/>
                    </a:ext>
                  </a:extLst>
                </a:gridCol>
              </a:tblGrid>
              <a:tr h="550557">
                <a:tc>
                  <a:txBody>
                    <a:bodyPr/>
                    <a:lstStyle/>
                    <a:p>
                      <a:r>
                        <a:rPr lang="en-US" dirty="0"/>
                        <a:t>Airplane</a:t>
                      </a:r>
                    </a:p>
                  </a:txBody>
                  <a:tcPr/>
                </a:tc>
                <a:tc>
                  <a:txBody>
                    <a:bodyPr/>
                    <a:lstStyle/>
                    <a:p>
                      <a:r>
                        <a:rPr lang="en-US" dirty="0"/>
                        <a:t>Passenger </a:t>
                      </a:r>
                    </a:p>
                    <a:p>
                      <a:r>
                        <a:rPr lang="en-US" dirty="0"/>
                        <a:t>capacity</a:t>
                      </a:r>
                    </a:p>
                  </a:txBody>
                  <a:tcPr/>
                </a:tc>
                <a:tc>
                  <a:txBody>
                    <a:bodyPr/>
                    <a:lstStyle/>
                    <a:p>
                      <a:r>
                        <a:rPr lang="en-US" dirty="0"/>
                        <a:t>Cruising range</a:t>
                      </a:r>
                    </a:p>
                    <a:p>
                      <a:r>
                        <a:rPr lang="en-US" dirty="0"/>
                        <a:t>(miles)</a:t>
                      </a:r>
                    </a:p>
                  </a:txBody>
                  <a:tcPr/>
                </a:tc>
                <a:tc>
                  <a:txBody>
                    <a:bodyPr/>
                    <a:lstStyle/>
                    <a:p>
                      <a:r>
                        <a:rPr lang="en-US" dirty="0"/>
                        <a:t>Cruising speed</a:t>
                      </a:r>
                    </a:p>
                    <a:p>
                      <a:r>
                        <a:rPr lang="en-US" dirty="0"/>
                        <a:t>(miles per hour) </a:t>
                      </a:r>
                    </a:p>
                  </a:txBody>
                  <a:tcPr/>
                </a:tc>
                <a:tc>
                  <a:txBody>
                    <a:bodyPr/>
                    <a:lstStyle/>
                    <a:p>
                      <a:r>
                        <a:rPr lang="en-US" dirty="0"/>
                        <a:t>Passenger throughput</a:t>
                      </a:r>
                    </a:p>
                  </a:txBody>
                  <a:tcPr/>
                </a:tc>
                <a:extLst>
                  <a:ext uri="{0D108BD9-81ED-4DB2-BD59-A6C34878D82A}">
                    <a16:rowId xmlns:a16="http://schemas.microsoft.com/office/drawing/2014/main" val="2118371955"/>
                  </a:ext>
                </a:extLst>
              </a:tr>
              <a:tr h="405966">
                <a:tc>
                  <a:txBody>
                    <a:bodyPr/>
                    <a:lstStyle/>
                    <a:p>
                      <a:r>
                        <a:rPr lang="en-US" dirty="0"/>
                        <a:t>Boeing 777</a:t>
                      </a:r>
                    </a:p>
                  </a:txBody>
                  <a:tcPr/>
                </a:tc>
                <a:tc>
                  <a:txBody>
                    <a:bodyPr/>
                    <a:lstStyle/>
                    <a:p>
                      <a:pPr algn="ctr"/>
                      <a:r>
                        <a:rPr lang="en-US" dirty="0"/>
                        <a:t>375</a:t>
                      </a:r>
                    </a:p>
                  </a:txBody>
                  <a:tcPr/>
                </a:tc>
                <a:tc>
                  <a:txBody>
                    <a:bodyPr/>
                    <a:lstStyle/>
                    <a:p>
                      <a:pPr algn="ctr"/>
                      <a:r>
                        <a:rPr lang="en-US" dirty="0"/>
                        <a:t>4630</a:t>
                      </a:r>
                    </a:p>
                  </a:txBody>
                  <a:tcPr/>
                </a:tc>
                <a:tc>
                  <a:txBody>
                    <a:bodyPr/>
                    <a:lstStyle/>
                    <a:p>
                      <a:pPr algn="ctr"/>
                      <a:r>
                        <a:rPr lang="en-US" dirty="0"/>
                        <a:t>610</a:t>
                      </a:r>
                    </a:p>
                  </a:txBody>
                  <a:tcPr/>
                </a:tc>
                <a:tc>
                  <a:txBody>
                    <a:bodyPr/>
                    <a:lstStyle/>
                    <a:p>
                      <a:pPr algn="ctr"/>
                      <a:r>
                        <a:rPr lang="en-US" dirty="0"/>
                        <a:t>228750</a:t>
                      </a:r>
                    </a:p>
                  </a:txBody>
                  <a:tcPr/>
                </a:tc>
                <a:extLst>
                  <a:ext uri="{0D108BD9-81ED-4DB2-BD59-A6C34878D82A}">
                    <a16:rowId xmlns:a16="http://schemas.microsoft.com/office/drawing/2014/main" val="3708090779"/>
                  </a:ext>
                </a:extLst>
              </a:tr>
              <a:tr h="405966">
                <a:tc>
                  <a:txBody>
                    <a:bodyPr/>
                    <a:lstStyle/>
                    <a:p>
                      <a:r>
                        <a:rPr lang="en-US" dirty="0"/>
                        <a:t>Boeing 747</a:t>
                      </a:r>
                    </a:p>
                  </a:txBody>
                  <a:tcPr/>
                </a:tc>
                <a:tc>
                  <a:txBody>
                    <a:bodyPr/>
                    <a:lstStyle/>
                    <a:p>
                      <a:pPr algn="ctr"/>
                      <a:r>
                        <a:rPr lang="en-US" dirty="0"/>
                        <a:t>470</a:t>
                      </a:r>
                    </a:p>
                  </a:txBody>
                  <a:tcPr/>
                </a:tc>
                <a:tc>
                  <a:txBody>
                    <a:bodyPr/>
                    <a:lstStyle/>
                    <a:p>
                      <a:pPr algn="ctr"/>
                      <a:r>
                        <a:rPr lang="en-US" dirty="0"/>
                        <a:t>4150</a:t>
                      </a:r>
                    </a:p>
                  </a:txBody>
                  <a:tcPr/>
                </a:tc>
                <a:tc>
                  <a:txBody>
                    <a:bodyPr/>
                    <a:lstStyle/>
                    <a:p>
                      <a:pPr algn="ctr"/>
                      <a:r>
                        <a:rPr lang="en-US" dirty="0"/>
                        <a:t>610</a:t>
                      </a:r>
                    </a:p>
                  </a:txBody>
                  <a:tcPr/>
                </a:tc>
                <a:tc>
                  <a:txBody>
                    <a:bodyPr/>
                    <a:lstStyle/>
                    <a:p>
                      <a:pPr algn="ctr"/>
                      <a:r>
                        <a:rPr lang="en-US" dirty="0"/>
                        <a:t>286700</a:t>
                      </a:r>
                    </a:p>
                  </a:txBody>
                  <a:tcPr/>
                </a:tc>
                <a:extLst>
                  <a:ext uri="{0D108BD9-81ED-4DB2-BD59-A6C34878D82A}">
                    <a16:rowId xmlns:a16="http://schemas.microsoft.com/office/drawing/2014/main" val="552497524"/>
                  </a:ext>
                </a:extLst>
              </a:tr>
              <a:tr h="405966">
                <a:tc>
                  <a:txBody>
                    <a:bodyPr/>
                    <a:lstStyle/>
                    <a:p>
                      <a:r>
                        <a:rPr lang="en-US" dirty="0"/>
                        <a:t>Concorde</a:t>
                      </a:r>
                    </a:p>
                  </a:txBody>
                  <a:tcPr/>
                </a:tc>
                <a:tc>
                  <a:txBody>
                    <a:bodyPr/>
                    <a:lstStyle/>
                    <a:p>
                      <a:pPr algn="ctr"/>
                      <a:r>
                        <a:rPr lang="en-US" dirty="0"/>
                        <a:t>132</a:t>
                      </a:r>
                    </a:p>
                  </a:txBody>
                  <a:tcPr/>
                </a:tc>
                <a:tc>
                  <a:txBody>
                    <a:bodyPr/>
                    <a:lstStyle/>
                    <a:p>
                      <a:pPr algn="ctr"/>
                      <a:r>
                        <a:rPr lang="en-US" dirty="0"/>
                        <a:t>4000</a:t>
                      </a:r>
                    </a:p>
                  </a:txBody>
                  <a:tcPr/>
                </a:tc>
                <a:tc>
                  <a:txBody>
                    <a:bodyPr/>
                    <a:lstStyle/>
                    <a:p>
                      <a:pPr algn="ctr"/>
                      <a:r>
                        <a:rPr lang="en-US" dirty="0"/>
                        <a:t>1350</a:t>
                      </a:r>
                    </a:p>
                  </a:txBody>
                  <a:tcPr/>
                </a:tc>
                <a:tc>
                  <a:txBody>
                    <a:bodyPr/>
                    <a:lstStyle/>
                    <a:p>
                      <a:pPr algn="ctr"/>
                      <a:r>
                        <a:rPr lang="en-US" dirty="0"/>
                        <a:t>178200</a:t>
                      </a:r>
                    </a:p>
                  </a:txBody>
                  <a:tcPr/>
                </a:tc>
                <a:extLst>
                  <a:ext uri="{0D108BD9-81ED-4DB2-BD59-A6C34878D82A}">
                    <a16:rowId xmlns:a16="http://schemas.microsoft.com/office/drawing/2014/main" val="2963894110"/>
                  </a:ext>
                </a:extLst>
              </a:tr>
              <a:tr h="405966">
                <a:tc>
                  <a:txBody>
                    <a:bodyPr/>
                    <a:lstStyle/>
                    <a:p>
                      <a:r>
                        <a:rPr lang="en-US" dirty="0"/>
                        <a:t>DC-8-50</a:t>
                      </a:r>
                    </a:p>
                  </a:txBody>
                  <a:tcPr/>
                </a:tc>
                <a:tc>
                  <a:txBody>
                    <a:bodyPr/>
                    <a:lstStyle/>
                    <a:p>
                      <a:pPr algn="ctr"/>
                      <a:r>
                        <a:rPr lang="en-US" dirty="0"/>
                        <a:t>146</a:t>
                      </a:r>
                    </a:p>
                  </a:txBody>
                  <a:tcPr/>
                </a:tc>
                <a:tc>
                  <a:txBody>
                    <a:bodyPr/>
                    <a:lstStyle/>
                    <a:p>
                      <a:pPr algn="ctr"/>
                      <a:r>
                        <a:rPr lang="en-US" dirty="0"/>
                        <a:t>8720</a:t>
                      </a:r>
                    </a:p>
                  </a:txBody>
                  <a:tcPr/>
                </a:tc>
                <a:tc>
                  <a:txBody>
                    <a:bodyPr/>
                    <a:lstStyle/>
                    <a:p>
                      <a:pPr algn="ctr"/>
                      <a:r>
                        <a:rPr lang="en-US" dirty="0"/>
                        <a:t>544</a:t>
                      </a:r>
                    </a:p>
                  </a:txBody>
                  <a:tcPr/>
                </a:tc>
                <a:tc>
                  <a:txBody>
                    <a:bodyPr/>
                    <a:lstStyle/>
                    <a:p>
                      <a:pPr algn="ctr"/>
                      <a:r>
                        <a:rPr lang="en-US" dirty="0"/>
                        <a:t>79424</a:t>
                      </a:r>
                    </a:p>
                  </a:txBody>
                  <a:tcPr/>
                </a:tc>
                <a:extLst>
                  <a:ext uri="{0D108BD9-81ED-4DB2-BD59-A6C34878D82A}">
                    <a16:rowId xmlns:a16="http://schemas.microsoft.com/office/drawing/2014/main" val="4086820410"/>
                  </a:ext>
                </a:extLst>
              </a:tr>
            </a:tbl>
          </a:graphicData>
        </a:graphic>
      </p:graphicFrame>
    </p:spTree>
    <p:extLst>
      <p:ext uri="{BB962C8B-B14F-4D97-AF65-F5344CB8AC3E}">
        <p14:creationId xmlns:p14="http://schemas.microsoft.com/office/powerpoint/2010/main" val="1055637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a:extLst>
              <a:ext uri="{FF2B5EF4-FFF2-40B4-BE49-F238E27FC236}">
                <a16:creationId xmlns:a16="http://schemas.microsoft.com/office/drawing/2014/main" id="{14D3559A-F961-4C48-9157-C3E31232C582}"/>
              </a:ext>
            </a:extLst>
          </p:cNvPr>
          <p:cNvSpPr>
            <a:spLocks noGrp="1"/>
          </p:cNvSpPr>
          <p:nvPr>
            <p:ph type="ftr" sz="quarter" idx="11"/>
          </p:nvPr>
        </p:nvSpPr>
        <p:spPr bwMode="auto">
          <a:xfrm>
            <a:off x="3352800" y="6324600"/>
            <a:ext cx="28956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tx1"/>
                </a:solidFill>
                <a:latin typeface="Tahoma" panose="020B0604030504040204" pitchFamily="34" charset="0"/>
                <a:ea typeface="新細明體" panose="02020500000000000000" pitchFamily="18" charset="-120"/>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5pPr>
            <a:lvl6pPr marL="22860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6pPr>
            <a:lvl7pPr marL="27432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7pPr>
            <a:lvl8pPr marL="32004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8pPr>
            <a:lvl9pPr marL="36576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9pPr>
          </a:lstStyle>
          <a:p>
            <a:pPr algn="l">
              <a:spcBef>
                <a:spcPct val="0"/>
              </a:spcBef>
              <a:buClrTx/>
              <a:buSzTx/>
              <a:buFontTx/>
              <a:buNone/>
            </a:pPr>
            <a:endParaRPr lang="en-AU" altLang="zh-TW" sz="900">
              <a:latin typeface="Arial" panose="020B0604020202020204" pitchFamily="34" charset="0"/>
            </a:endParaRPr>
          </a:p>
        </p:txBody>
      </p:sp>
      <p:sp>
        <p:nvSpPr>
          <p:cNvPr id="57347" name="Rectangle 2">
            <a:extLst>
              <a:ext uri="{FF2B5EF4-FFF2-40B4-BE49-F238E27FC236}">
                <a16:creationId xmlns:a16="http://schemas.microsoft.com/office/drawing/2014/main" id="{ED7B7CC1-A572-4C78-B98D-50D7721FA5E3}"/>
              </a:ext>
            </a:extLst>
          </p:cNvPr>
          <p:cNvSpPr>
            <a:spLocks noGrp="1" noChangeArrowheads="1"/>
          </p:cNvSpPr>
          <p:nvPr>
            <p:ph type="title"/>
          </p:nvPr>
        </p:nvSpPr>
        <p:spPr/>
        <p:txBody>
          <a:bodyPr/>
          <a:lstStyle/>
          <a:p>
            <a:pPr eaLnBrk="1" hangingPunct="1"/>
            <a:r>
              <a:rPr lang="en-US" altLang="zh-TW" dirty="0">
                <a:ea typeface="新細明體" panose="02020500000000000000" pitchFamily="18" charset="-120"/>
              </a:rPr>
              <a:t>Performance Metrics</a:t>
            </a:r>
            <a:endParaRPr lang="en-AU" altLang="zh-TW" dirty="0">
              <a:ea typeface="新細明體" panose="02020500000000000000" pitchFamily="18" charset="-120"/>
            </a:endParaRPr>
          </a:p>
        </p:txBody>
      </p:sp>
      <p:sp>
        <p:nvSpPr>
          <p:cNvPr id="32772" name="Rectangle 3">
            <a:extLst>
              <a:ext uri="{FF2B5EF4-FFF2-40B4-BE49-F238E27FC236}">
                <a16:creationId xmlns:a16="http://schemas.microsoft.com/office/drawing/2014/main" id="{545E34BD-F11F-4BA9-BE45-F09236E4C711}"/>
              </a:ext>
            </a:extLst>
          </p:cNvPr>
          <p:cNvSpPr>
            <a:spLocks noGrp="1" noChangeArrowheads="1"/>
          </p:cNvSpPr>
          <p:nvPr>
            <p:ph type="body" idx="1"/>
          </p:nvPr>
        </p:nvSpPr>
        <p:spPr>
          <a:xfrm>
            <a:off x="177891" y="735806"/>
            <a:ext cx="8893538" cy="3901508"/>
          </a:xfrm>
        </p:spPr>
        <p:txBody>
          <a:bodyPr/>
          <a:lstStyle/>
          <a:p>
            <a:pPr eaLnBrk="1" hangingPunct="1">
              <a:lnSpc>
                <a:spcPct val="90000"/>
              </a:lnSpc>
              <a:defRPr/>
            </a:pPr>
            <a:r>
              <a:rPr lang="en-US" altLang="zh-TW" sz="2200" dirty="0">
                <a:solidFill>
                  <a:srgbClr val="FF0000"/>
                </a:solidFill>
                <a:ea typeface="新細明體" panose="02020500000000000000" pitchFamily="18" charset="-120"/>
              </a:rPr>
              <a:t>Response time or Execution time or Latency</a:t>
            </a:r>
          </a:p>
          <a:p>
            <a:pPr lvl="1">
              <a:lnSpc>
                <a:spcPct val="90000"/>
              </a:lnSpc>
              <a:defRPr/>
            </a:pPr>
            <a:r>
              <a:rPr lang="en-US" altLang="zh-TW" dirty="0">
                <a:ea typeface="新細明體" panose="02020500000000000000" pitchFamily="18" charset="-120"/>
              </a:rPr>
              <a:t>Total time required for the computer to complete a task</a:t>
            </a:r>
          </a:p>
          <a:p>
            <a:pPr>
              <a:lnSpc>
                <a:spcPct val="90000"/>
              </a:lnSpc>
              <a:defRPr/>
            </a:pPr>
            <a:r>
              <a:rPr lang="en-US" altLang="zh-TW" sz="2200" dirty="0">
                <a:solidFill>
                  <a:srgbClr val="FF0000"/>
                </a:solidFill>
                <a:ea typeface="新細明體" panose="02020500000000000000" pitchFamily="18" charset="-120"/>
              </a:rPr>
              <a:t>Throughput or Bandwidth</a:t>
            </a:r>
          </a:p>
          <a:p>
            <a:pPr lvl="1">
              <a:lnSpc>
                <a:spcPct val="90000"/>
              </a:lnSpc>
              <a:defRPr/>
            </a:pPr>
            <a:r>
              <a:rPr lang="en-US" altLang="zh-TW" dirty="0">
                <a:ea typeface="新細明體" panose="02020500000000000000" pitchFamily="18" charset="-120"/>
              </a:rPr>
              <a:t>The number of tasks completed per unit of time </a:t>
            </a:r>
          </a:p>
          <a:p>
            <a:pPr>
              <a:lnSpc>
                <a:spcPct val="90000"/>
              </a:lnSpc>
              <a:defRPr/>
            </a:pPr>
            <a:r>
              <a:rPr lang="en-US" altLang="zh-TW" sz="2200" dirty="0">
                <a:ea typeface="新細明體" panose="02020500000000000000" pitchFamily="18" charset="-120"/>
              </a:rPr>
              <a:t>Tests</a:t>
            </a:r>
          </a:p>
          <a:p>
            <a:pPr lvl="1">
              <a:lnSpc>
                <a:spcPct val="90000"/>
              </a:lnSpc>
              <a:defRPr/>
            </a:pPr>
            <a:r>
              <a:rPr lang="en-US" altLang="zh-TW" sz="1800" dirty="0">
                <a:ea typeface="新細明體" panose="02020500000000000000" pitchFamily="18" charset="-120"/>
              </a:rPr>
              <a:t>On Nvidia Blackwell, accessing the memory takes 320-500 clock cycles </a:t>
            </a:r>
          </a:p>
          <a:p>
            <a:pPr lvl="1">
              <a:lnSpc>
                <a:spcPct val="90000"/>
              </a:lnSpc>
              <a:defRPr/>
            </a:pPr>
            <a:r>
              <a:rPr lang="en-US" altLang="zh-TW" sz="1800" dirty="0">
                <a:ea typeface="新細明體" panose="02020500000000000000" pitchFamily="18" charset="-120"/>
              </a:rPr>
              <a:t>On Nvidia Blackwell, with HBM3 memory, the peak transfer rate is 5.5TB/s</a:t>
            </a:r>
          </a:p>
          <a:p>
            <a:pPr lvl="1">
              <a:lnSpc>
                <a:spcPct val="90000"/>
              </a:lnSpc>
              <a:defRPr/>
            </a:pPr>
            <a:r>
              <a:rPr lang="en-US" altLang="zh-TW" sz="1800" dirty="0">
                <a:ea typeface="新細明體" panose="02020500000000000000" pitchFamily="18" charset="-120"/>
              </a:rPr>
              <a:t>My cell phone can answer your query in 3 seconds</a:t>
            </a:r>
          </a:p>
          <a:p>
            <a:pPr lvl="1">
              <a:lnSpc>
                <a:spcPct val="90000"/>
              </a:lnSpc>
              <a:defRPr/>
            </a:pPr>
            <a:r>
              <a:rPr lang="en-US" altLang="zh-TW" sz="1800" dirty="0">
                <a:ea typeface="新細明體" panose="02020500000000000000" pitchFamily="18" charset="-120"/>
              </a:rPr>
              <a:t>My server can handle 1000 trade transactions per second.</a:t>
            </a:r>
          </a:p>
          <a:p>
            <a:pPr>
              <a:lnSpc>
                <a:spcPct val="90000"/>
              </a:lnSpc>
              <a:buFont typeface="Wingdings" panose="05000000000000000000" pitchFamily="2" charset="2"/>
              <a:buChar char="Ø"/>
              <a:defRPr/>
            </a:pPr>
            <a:r>
              <a:rPr lang="en-US" altLang="zh-TW" sz="2000" dirty="0">
                <a:ea typeface="新細明體" panose="02020500000000000000" pitchFamily="18" charset="-120"/>
              </a:rPr>
              <a:t>Lower latency can increase throughput, but not vice versa</a:t>
            </a:r>
          </a:p>
          <a:p>
            <a:pPr>
              <a:lnSpc>
                <a:spcPct val="90000"/>
              </a:lnSpc>
              <a:buFont typeface="Wingdings" panose="05000000000000000000" pitchFamily="2" charset="2"/>
              <a:buChar char="Ø"/>
              <a:defRPr/>
            </a:pPr>
            <a:r>
              <a:rPr lang="en-US" altLang="zh-TW" sz="2000" dirty="0">
                <a:ea typeface="新細明體" panose="02020500000000000000" pitchFamily="18" charset="-120"/>
              </a:rPr>
              <a:t>If a single job can be divided into many independent small tasks, high thruput can also reduce latency</a:t>
            </a:r>
          </a:p>
          <a:p>
            <a:pPr>
              <a:lnSpc>
                <a:spcPct val="90000"/>
              </a:lnSpc>
              <a:defRPr/>
            </a:pPr>
            <a:endParaRPr lang="en-US" altLang="zh-TW" dirty="0">
              <a:ea typeface="新細明體" panose="02020500000000000000" pitchFamily="18" charset="-120"/>
            </a:endParaRPr>
          </a:p>
          <a:p>
            <a:pPr lvl="1">
              <a:lnSpc>
                <a:spcPct val="90000"/>
              </a:lnSpc>
              <a:defRPr/>
            </a:pPr>
            <a:endParaRPr lang="en-US" altLang="zh-TW" dirty="0">
              <a:ea typeface="新細明體" panose="02020500000000000000" pitchFamily="18" charset="-120"/>
            </a:endParaRPr>
          </a:p>
          <a:p>
            <a:pPr marL="0" indent="0">
              <a:lnSpc>
                <a:spcPct val="90000"/>
              </a:lnSpc>
              <a:buNone/>
              <a:defRPr/>
            </a:pPr>
            <a:endParaRPr lang="en-US" altLang="zh-TW" sz="1350" dirty="0">
              <a:ea typeface="新細明體" panose="02020500000000000000" pitchFamily="18" charset="-120"/>
            </a:endParaRPr>
          </a:p>
        </p:txBody>
      </p:sp>
      <p:sp>
        <p:nvSpPr>
          <p:cNvPr id="57350" name="Rectangle 4">
            <a:extLst>
              <a:ext uri="{FF2B5EF4-FFF2-40B4-BE49-F238E27FC236}">
                <a16:creationId xmlns:a16="http://schemas.microsoft.com/office/drawing/2014/main" id="{5ABE71C5-D9A8-46EE-AE88-1665A6ECD581}"/>
              </a:ext>
            </a:extLst>
          </p:cNvPr>
          <p:cNvSpPr>
            <a:spLocks noChangeArrowheads="1"/>
          </p:cNvSpPr>
          <p:nvPr/>
        </p:nvSpPr>
        <p:spPr bwMode="auto">
          <a:xfrm>
            <a:off x="1143001" y="-593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1" name="Rectangle 6">
            <a:extLst>
              <a:ext uri="{FF2B5EF4-FFF2-40B4-BE49-F238E27FC236}">
                <a16:creationId xmlns:a16="http://schemas.microsoft.com/office/drawing/2014/main" id="{25348460-1C62-4A83-97F9-D89189C1EF78}"/>
              </a:ext>
            </a:extLst>
          </p:cNvPr>
          <p:cNvSpPr>
            <a:spLocks noChangeArrowheads="1"/>
          </p:cNvSpPr>
          <p:nvPr/>
        </p:nvSpPr>
        <p:spPr bwMode="auto">
          <a:xfrm>
            <a:off x="1143001" y="-593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2" name="Rectangle 7">
            <a:extLst>
              <a:ext uri="{FF2B5EF4-FFF2-40B4-BE49-F238E27FC236}">
                <a16:creationId xmlns:a16="http://schemas.microsoft.com/office/drawing/2014/main" id="{02A5FFB7-9215-4D47-AAAE-F55539B08FF0}"/>
              </a:ext>
            </a:extLst>
          </p:cNvPr>
          <p:cNvSpPr>
            <a:spLocks noChangeArrowheads="1"/>
          </p:cNvSpPr>
          <p:nvPr/>
        </p:nvSpPr>
        <p:spPr bwMode="auto">
          <a:xfrm>
            <a:off x="1143001" y="4082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endParaRPr lang="zh-TW" altLang="zh-TW" sz="1800">
              <a:latin typeface="Times New Roman" panose="02020603050405020304" pitchFamily="18" charset="0"/>
              <a:cs typeface="Arial" panose="020B0604020202020204" pitchFamily="34" charset="0"/>
            </a:endParaRPr>
          </a:p>
        </p:txBody>
      </p:sp>
      <p:sp>
        <p:nvSpPr>
          <p:cNvPr id="57353" name="Rectangle 9">
            <a:extLst>
              <a:ext uri="{FF2B5EF4-FFF2-40B4-BE49-F238E27FC236}">
                <a16:creationId xmlns:a16="http://schemas.microsoft.com/office/drawing/2014/main" id="{6AA6DF8D-7039-4574-92D9-828F938B6C0B}"/>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4" name="Rectangle 11">
            <a:extLst>
              <a:ext uri="{FF2B5EF4-FFF2-40B4-BE49-F238E27FC236}">
                <a16:creationId xmlns:a16="http://schemas.microsoft.com/office/drawing/2014/main" id="{E03BB0E1-0BD4-4A81-BB80-B36D570EF477}"/>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5" name="Rectangle 13">
            <a:extLst>
              <a:ext uri="{FF2B5EF4-FFF2-40B4-BE49-F238E27FC236}">
                <a16:creationId xmlns:a16="http://schemas.microsoft.com/office/drawing/2014/main" id="{71DB8C93-42F5-45F9-8FF0-ABAE963D7885}"/>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6" name="Text Box 8"/>
          <p:cNvSpPr txBox="1">
            <a:spLocks noChangeArrowheads="1"/>
          </p:cNvSpPr>
          <p:nvPr/>
        </p:nvSpPr>
        <p:spPr bwMode="auto">
          <a:xfrm>
            <a:off x="5495032" y="971550"/>
            <a:ext cx="3329654" cy="2800767"/>
          </a:xfrm>
          <a:prstGeom prst="rect">
            <a:avLst/>
          </a:prstGeom>
          <a:noFill/>
          <a:ln w="9525" algn="ctr">
            <a:noFill/>
            <a:miter lim="800000"/>
            <a:headEnd/>
            <a:tailEnd/>
          </a:ln>
          <a:effectLst/>
        </p:spPr>
        <p:txBody>
          <a:bodyPr wrap="square">
            <a:spAutoFit/>
          </a:bodyPr>
          <a:lstStyle/>
          <a:p>
            <a:r>
              <a:rPr lang="en-US" sz="1600" b="1" dirty="0">
                <a:latin typeface="Calibri" panose="020F0502020204030204" pitchFamily="34" charset="0"/>
                <a:cs typeface="Calibri" panose="020F0502020204030204" pitchFamily="34" charset="0"/>
              </a:rPr>
              <a:t>Log-log plot of bandwidth and latency improvement over 25-40 yrs.</a:t>
            </a:r>
          </a:p>
          <a:p>
            <a:pPr marL="214313" indent="-214313">
              <a:buFont typeface="Arial" panose="020B0604020202020204" pitchFamily="34" charset="0"/>
              <a:buChar char="•"/>
            </a:pPr>
            <a:r>
              <a:rPr lang="en-US" sz="1600" b="1" dirty="0">
                <a:latin typeface="Calibri" panose="020F0502020204030204" pitchFamily="34" charset="0"/>
                <a:cs typeface="Calibri" panose="020F0502020204030204" pitchFamily="34" charset="0"/>
              </a:rPr>
              <a:t>Latency</a:t>
            </a:r>
            <a:r>
              <a:rPr lang="en-US" sz="1600" dirty="0">
                <a:latin typeface="Calibri" panose="020F0502020204030204" pitchFamily="34" charset="0"/>
                <a:cs typeface="Calibri" panose="020F0502020204030204" pitchFamily="34" charset="0"/>
              </a:rPr>
              <a:t> improved 8–91 ×</a:t>
            </a:r>
          </a:p>
          <a:p>
            <a:pPr marL="214313" indent="-214313">
              <a:buFont typeface="Arial" panose="020B0604020202020204" pitchFamily="34" charset="0"/>
              <a:buChar char="•"/>
            </a:pPr>
            <a:r>
              <a:rPr lang="en-US" sz="1600" b="1" dirty="0">
                <a:latin typeface="Calibri" panose="020F0502020204030204" pitchFamily="34" charset="0"/>
                <a:cs typeface="Calibri" panose="020F0502020204030204" pitchFamily="34" charset="0"/>
              </a:rPr>
              <a:t>Bandwidth </a:t>
            </a:r>
            <a:r>
              <a:rPr lang="en-US" sz="1600" dirty="0">
                <a:latin typeface="Calibri" panose="020F0502020204030204" pitchFamily="34" charset="0"/>
                <a:cs typeface="Calibri" panose="020F0502020204030204" pitchFamily="34" charset="0"/>
              </a:rPr>
              <a:t>improved about 400–32,000 ×. </a:t>
            </a:r>
          </a:p>
          <a:p>
            <a:pPr marL="214313" indent="-214313">
              <a:buFont typeface="Arial" panose="020B0604020202020204" pitchFamily="34" charset="0"/>
              <a:buChar char="•"/>
            </a:pPr>
            <a:r>
              <a:rPr lang="en-US" sz="1600" dirty="0">
                <a:solidFill>
                  <a:srgbClr val="C00000"/>
                </a:solidFill>
                <a:latin typeface="Calibri" panose="020F0502020204030204" pitchFamily="34" charset="0"/>
                <a:cs typeface="Calibri" panose="020F0502020204030204" pitchFamily="34" charset="0"/>
              </a:rPr>
              <a:t>Except networking, modest improvements in latency and bandwidth in other three technologies since ~2012: 0%–23% in latency and 23%–70% in bandwidth. </a:t>
            </a:r>
          </a:p>
        </p:txBody>
      </p:sp>
      <p:pic>
        <p:nvPicPr>
          <p:cNvPr id="3" name="Picture 2"/>
          <p:cNvPicPr>
            <a:picLocks noChangeAspect="1"/>
          </p:cNvPicPr>
          <p:nvPr/>
        </p:nvPicPr>
        <p:blipFill>
          <a:blip r:embed="rId2"/>
          <a:stretch>
            <a:fillRect/>
          </a:stretch>
        </p:blipFill>
        <p:spPr>
          <a:xfrm>
            <a:off x="319314" y="800100"/>
            <a:ext cx="5150318" cy="3771900"/>
          </a:xfrm>
          <a:prstGeom prst="rect">
            <a:avLst/>
          </a:prstGeom>
        </p:spPr>
      </p:pic>
      <p:sp>
        <p:nvSpPr>
          <p:cNvPr id="5" name="Rectangle 2">
            <a:extLst>
              <a:ext uri="{FF2B5EF4-FFF2-40B4-BE49-F238E27FC236}">
                <a16:creationId xmlns:a16="http://schemas.microsoft.com/office/drawing/2014/main" id="{6A28953C-E2F1-C145-A595-8E79FECDF799}"/>
              </a:ext>
            </a:extLst>
          </p:cNvPr>
          <p:cNvSpPr>
            <a:spLocks noGrp="1" noChangeArrowheads="1"/>
          </p:cNvSpPr>
          <p:nvPr>
            <p:ph type="title"/>
          </p:nvPr>
        </p:nvSpPr>
        <p:spPr>
          <a:xfrm>
            <a:off x="1257301" y="86917"/>
            <a:ext cx="7176580" cy="526256"/>
          </a:xfrm>
        </p:spPr>
        <p:txBody>
          <a:bodyPr/>
          <a:lstStyle/>
          <a:p>
            <a:r>
              <a:rPr lang="en-US" sz="2250" dirty="0"/>
              <a:t>Latency (Response Time) and Bandwidth (Throughput)</a:t>
            </a:r>
            <a:endParaRPr lang="en-GB" sz="2250" dirty="0"/>
          </a:p>
        </p:txBody>
      </p:sp>
    </p:spTree>
    <p:extLst>
      <p:ext uri="{BB962C8B-B14F-4D97-AF65-F5344CB8AC3E}">
        <p14:creationId xmlns:p14="http://schemas.microsoft.com/office/powerpoint/2010/main" val="8138964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3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33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33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a:extLst>
              <a:ext uri="{FF2B5EF4-FFF2-40B4-BE49-F238E27FC236}">
                <a16:creationId xmlns:a16="http://schemas.microsoft.com/office/drawing/2014/main" id="{14D3559A-F961-4C48-9157-C3E31232C582}"/>
              </a:ext>
            </a:extLst>
          </p:cNvPr>
          <p:cNvSpPr>
            <a:spLocks noGrp="1"/>
          </p:cNvSpPr>
          <p:nvPr>
            <p:ph type="ftr" sz="quarter" idx="11"/>
          </p:nvPr>
        </p:nvSpPr>
        <p:spPr bwMode="auto">
          <a:xfrm>
            <a:off x="3352800" y="6324600"/>
            <a:ext cx="28956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tx1"/>
                </a:solidFill>
                <a:latin typeface="Tahoma" panose="020B0604030504040204" pitchFamily="34" charset="0"/>
                <a:ea typeface="新細明體" panose="02020500000000000000" pitchFamily="18" charset="-120"/>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5pPr>
            <a:lvl6pPr marL="22860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6pPr>
            <a:lvl7pPr marL="27432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7pPr>
            <a:lvl8pPr marL="32004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8pPr>
            <a:lvl9pPr marL="36576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9pPr>
          </a:lstStyle>
          <a:p>
            <a:pPr algn="l">
              <a:spcBef>
                <a:spcPct val="0"/>
              </a:spcBef>
              <a:buClrTx/>
              <a:buSzTx/>
              <a:buFontTx/>
              <a:buNone/>
            </a:pPr>
            <a:endParaRPr lang="en-AU" altLang="zh-TW" sz="900">
              <a:latin typeface="Arial" panose="020B0604020202020204" pitchFamily="34" charset="0"/>
            </a:endParaRPr>
          </a:p>
        </p:txBody>
      </p:sp>
      <p:sp>
        <p:nvSpPr>
          <p:cNvPr id="57347" name="Rectangle 2">
            <a:extLst>
              <a:ext uri="{FF2B5EF4-FFF2-40B4-BE49-F238E27FC236}">
                <a16:creationId xmlns:a16="http://schemas.microsoft.com/office/drawing/2014/main" id="{ED7B7CC1-A572-4C78-B98D-50D7721FA5E3}"/>
              </a:ext>
            </a:extLst>
          </p:cNvPr>
          <p:cNvSpPr>
            <a:spLocks noGrp="1" noChangeArrowheads="1"/>
          </p:cNvSpPr>
          <p:nvPr>
            <p:ph type="title"/>
          </p:nvPr>
        </p:nvSpPr>
        <p:spPr/>
        <p:txBody>
          <a:bodyPr/>
          <a:lstStyle/>
          <a:p>
            <a:pPr eaLnBrk="1" hangingPunct="1"/>
            <a:r>
              <a:rPr lang="en-AU" altLang="zh-TW" dirty="0">
                <a:ea typeface="新細明體" panose="02020500000000000000" pitchFamily="18" charset="-120"/>
              </a:rPr>
              <a:t>Example Machines </a:t>
            </a:r>
          </a:p>
        </p:txBody>
      </p:sp>
      <p:sp>
        <p:nvSpPr>
          <p:cNvPr id="32772" name="Rectangle 3">
            <a:extLst>
              <a:ext uri="{FF2B5EF4-FFF2-40B4-BE49-F238E27FC236}">
                <a16:creationId xmlns:a16="http://schemas.microsoft.com/office/drawing/2014/main" id="{545E34BD-F11F-4BA9-BE45-F09236E4C711}"/>
              </a:ext>
            </a:extLst>
          </p:cNvPr>
          <p:cNvSpPr>
            <a:spLocks noGrp="1" noChangeArrowheads="1"/>
          </p:cNvSpPr>
          <p:nvPr>
            <p:ph type="body" idx="1"/>
          </p:nvPr>
        </p:nvSpPr>
        <p:spPr>
          <a:xfrm>
            <a:off x="177891" y="735806"/>
            <a:ext cx="8893538" cy="3901508"/>
          </a:xfrm>
        </p:spPr>
        <p:txBody>
          <a:bodyPr/>
          <a:lstStyle/>
          <a:p>
            <a:pPr>
              <a:lnSpc>
                <a:spcPct val="90000"/>
              </a:lnSpc>
              <a:defRPr/>
            </a:pPr>
            <a:r>
              <a:rPr lang="en-US" altLang="zh-TW" dirty="0">
                <a:ea typeface="新細明體" panose="02020500000000000000" pitchFamily="18" charset="-120"/>
              </a:rPr>
              <a:t> Latency-centric computers</a:t>
            </a:r>
          </a:p>
          <a:p>
            <a:pPr lvl="1">
              <a:lnSpc>
                <a:spcPct val="90000"/>
              </a:lnSpc>
              <a:defRPr/>
            </a:pPr>
            <a:r>
              <a:rPr lang="en-US" b="1" dirty="0"/>
              <a:t>Focus:</a:t>
            </a:r>
            <a:r>
              <a:rPr lang="en-US" dirty="0"/>
              <a:t> Minimizing time to complete a </a:t>
            </a:r>
            <a:r>
              <a:rPr lang="en-US" i="1" dirty="0"/>
              <a:t>single</a:t>
            </a:r>
            <a:r>
              <a:rPr lang="en-US" dirty="0"/>
              <a:t> operation or task. </a:t>
            </a:r>
          </a:p>
          <a:p>
            <a:pPr lvl="1">
              <a:lnSpc>
                <a:spcPct val="90000"/>
              </a:lnSpc>
              <a:defRPr/>
            </a:pPr>
            <a:r>
              <a:rPr lang="en-US" dirty="0"/>
              <a:t>The emphasis is on responsiveness and fast individual response times.</a:t>
            </a:r>
          </a:p>
          <a:p>
            <a:pPr lvl="1">
              <a:lnSpc>
                <a:spcPct val="90000"/>
              </a:lnSpc>
              <a:defRPr/>
            </a:pPr>
            <a:r>
              <a:rPr lang="en-US" altLang="zh-TW" dirty="0">
                <a:ea typeface="新細明體" panose="02020500000000000000" pitchFamily="18" charset="-120"/>
              </a:rPr>
              <a:t>Example: desktop, PC, laptop, mobile devices, game consoles, HFT (high-frequency trading systems), supercomputers, and real-time systems.</a:t>
            </a:r>
          </a:p>
          <a:p>
            <a:pPr>
              <a:lnSpc>
                <a:spcPct val="90000"/>
              </a:lnSpc>
              <a:defRPr/>
            </a:pPr>
            <a:r>
              <a:rPr lang="en-US" altLang="zh-TW" dirty="0">
                <a:ea typeface="新細明體" panose="02020500000000000000" pitchFamily="18" charset="-120"/>
              </a:rPr>
              <a:t>Throughput-centric computers</a:t>
            </a:r>
          </a:p>
          <a:p>
            <a:pPr marL="556895" marR="0" lvl="1" indent="-213995" algn="l" defTabSz="914400" rtl="0" eaLnBrk="1" fontAlgn="base" latinLnBrk="0" hangingPunct="1">
              <a:lnSpc>
                <a:spcPct val="90000"/>
              </a:lnSpc>
              <a:spcBef>
                <a:spcPct val="20000"/>
              </a:spcBef>
              <a:spcAft>
                <a:spcPct val="0"/>
              </a:spcAft>
              <a:buClr>
                <a:srgbClr val="8064A2"/>
              </a:buClr>
              <a:buSzPct val="90000"/>
              <a:buFont typeface="Arial" panose="020B0604020202090204" pitchFamily="34" charset="0"/>
              <a:buChar char="–"/>
              <a:tabLst/>
              <a:defRPr/>
            </a:pPr>
            <a:r>
              <a:rPr kumimoji="1" lang="en-US" sz="2000" b="1"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rPr>
              <a:t>Focus:</a:t>
            </a:r>
            <a:r>
              <a:rPr kumimoji="1" lang="en-US" sz="2000" b="0"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rPr>
              <a:t> </a:t>
            </a:r>
            <a:r>
              <a:rPr lang="en-US" dirty="0"/>
              <a:t>Maximizing the </a:t>
            </a:r>
            <a:r>
              <a:rPr lang="en-US" i="1" dirty="0"/>
              <a:t>total work</a:t>
            </a:r>
            <a:r>
              <a:rPr lang="en-US" dirty="0"/>
              <a:t> completed within a given time.</a:t>
            </a:r>
            <a:endParaRPr kumimoji="1" lang="en-US" sz="2000" b="0"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endParaRPr>
          </a:p>
          <a:p>
            <a:pPr marL="556895" marR="0" lvl="1" indent="-213995" algn="l" defTabSz="914400" rtl="0" eaLnBrk="1" fontAlgn="base" latinLnBrk="0" hangingPunct="1">
              <a:lnSpc>
                <a:spcPct val="90000"/>
              </a:lnSpc>
              <a:spcBef>
                <a:spcPct val="20000"/>
              </a:spcBef>
              <a:spcAft>
                <a:spcPct val="0"/>
              </a:spcAft>
              <a:buClr>
                <a:srgbClr val="8064A2"/>
              </a:buClr>
              <a:buSzPct val="90000"/>
              <a:buFont typeface="Arial" panose="020B0604020202090204" pitchFamily="34" charset="0"/>
              <a:buChar char="–"/>
              <a:tabLst/>
              <a:defRPr/>
            </a:pPr>
            <a:r>
              <a:rPr kumimoji="1" lang="en-US" sz="2000" b="0"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rPr>
              <a:t>The emphasis is on </a:t>
            </a:r>
            <a:r>
              <a:rPr lang="en-US" dirty="0"/>
              <a:t>concurrently processing large data or many operations</a:t>
            </a:r>
            <a:r>
              <a:rPr kumimoji="1" lang="en-US" sz="2000" b="0"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rPr>
              <a:t>.</a:t>
            </a:r>
          </a:p>
          <a:p>
            <a:pPr marL="556895" marR="0" lvl="1" indent="-213995" algn="l" defTabSz="914400" rtl="0" eaLnBrk="1" fontAlgn="base" latinLnBrk="0" hangingPunct="1">
              <a:lnSpc>
                <a:spcPct val="90000"/>
              </a:lnSpc>
              <a:spcBef>
                <a:spcPct val="20000"/>
              </a:spcBef>
              <a:spcAft>
                <a:spcPct val="0"/>
              </a:spcAft>
              <a:buClr>
                <a:srgbClr val="8064A2"/>
              </a:buClr>
              <a:buSzPct val="90000"/>
              <a:buFont typeface="Arial" panose="020B0604020202090204" pitchFamily="34" charset="0"/>
              <a:buChar char="–"/>
              <a:tabLst/>
              <a:defRPr/>
            </a:pPr>
            <a:r>
              <a:rPr kumimoji="1" lang="en-US" altLang="zh-TW" sz="2000" b="0" i="0" u="none" strike="noStrike" kern="0" cap="none" spc="0" normalizeH="0" baseline="0" noProof="0" dirty="0">
                <a:ln>
                  <a:noFill/>
                </a:ln>
                <a:solidFill>
                  <a:prstClr val="black"/>
                </a:solidFill>
                <a:effectLst/>
                <a:uLnTx/>
                <a:uFillTx/>
                <a:latin typeface="Calibri" panose="020F07020304040A0204" pitchFamily="34" charset="0"/>
                <a:ea typeface="新細明體" panose="02020500000000000000" pitchFamily="18" charset="-120"/>
              </a:rPr>
              <a:t>Example: </a:t>
            </a:r>
            <a:r>
              <a:rPr lang="en-US" dirty="0"/>
              <a:t>Servers for Web Applications and Cloud Services</a:t>
            </a:r>
            <a:r>
              <a:rPr kumimoji="1" lang="en-US" altLang="zh-TW" sz="2000" b="0" i="0" u="none" strike="noStrike" kern="0" cap="none" spc="0" normalizeH="0" baseline="0" noProof="0" dirty="0">
                <a:ln>
                  <a:noFill/>
                </a:ln>
                <a:solidFill>
                  <a:prstClr val="black"/>
                </a:solidFill>
                <a:effectLst/>
                <a:uLnTx/>
                <a:uFillTx/>
                <a:latin typeface="Calibri" panose="020F07020304040A0204" pitchFamily="34" charset="0"/>
                <a:ea typeface="新細明體" panose="02020500000000000000" pitchFamily="18" charset="-120"/>
              </a:rPr>
              <a:t>.</a:t>
            </a:r>
            <a:r>
              <a:rPr lang="en-US" dirty="0"/>
              <a:t> Data Centers and warehouse computers. GPUs and Oracle DB machines (SUN </a:t>
            </a:r>
            <a:r>
              <a:rPr lang="en-US" dirty="0" err="1"/>
              <a:t>Niagra</a:t>
            </a:r>
            <a:r>
              <a:rPr lang="en-US" dirty="0"/>
              <a:t> Falls or ROC), Batch systems, and Network routers. </a:t>
            </a:r>
            <a:endParaRPr kumimoji="1" lang="en-US" altLang="zh-TW" sz="2000" b="0" i="0" u="none" strike="noStrike" kern="0" cap="none" spc="0" normalizeH="0" baseline="0" noProof="0" dirty="0">
              <a:ln>
                <a:noFill/>
              </a:ln>
              <a:solidFill>
                <a:prstClr val="black"/>
              </a:solidFill>
              <a:effectLst/>
              <a:uLnTx/>
              <a:uFillTx/>
              <a:latin typeface="Calibri" panose="020F07020304040A0204" pitchFamily="34" charset="0"/>
              <a:ea typeface="新細明體" panose="02020500000000000000" pitchFamily="18" charset="-120"/>
            </a:endParaRPr>
          </a:p>
          <a:p>
            <a:pPr lvl="1">
              <a:lnSpc>
                <a:spcPct val="90000"/>
              </a:lnSpc>
              <a:defRPr/>
            </a:pPr>
            <a:endParaRPr lang="en-US" altLang="zh-TW" dirty="0">
              <a:ea typeface="新細明體" panose="02020500000000000000" pitchFamily="18" charset="-120"/>
            </a:endParaRPr>
          </a:p>
          <a:p>
            <a:pPr marL="0" indent="0">
              <a:lnSpc>
                <a:spcPct val="90000"/>
              </a:lnSpc>
              <a:buNone/>
              <a:defRPr/>
            </a:pPr>
            <a:endParaRPr lang="en-US" altLang="zh-TW" sz="1350" dirty="0">
              <a:ea typeface="新細明體" panose="02020500000000000000" pitchFamily="18" charset="-120"/>
            </a:endParaRPr>
          </a:p>
        </p:txBody>
      </p:sp>
      <p:sp>
        <p:nvSpPr>
          <p:cNvPr id="57350" name="Rectangle 4">
            <a:extLst>
              <a:ext uri="{FF2B5EF4-FFF2-40B4-BE49-F238E27FC236}">
                <a16:creationId xmlns:a16="http://schemas.microsoft.com/office/drawing/2014/main" id="{5ABE71C5-D9A8-46EE-AE88-1665A6ECD581}"/>
              </a:ext>
            </a:extLst>
          </p:cNvPr>
          <p:cNvSpPr>
            <a:spLocks noChangeArrowheads="1"/>
          </p:cNvSpPr>
          <p:nvPr/>
        </p:nvSpPr>
        <p:spPr bwMode="auto">
          <a:xfrm>
            <a:off x="1143001" y="-593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1" name="Rectangle 6">
            <a:extLst>
              <a:ext uri="{FF2B5EF4-FFF2-40B4-BE49-F238E27FC236}">
                <a16:creationId xmlns:a16="http://schemas.microsoft.com/office/drawing/2014/main" id="{25348460-1C62-4A83-97F9-D89189C1EF78}"/>
              </a:ext>
            </a:extLst>
          </p:cNvPr>
          <p:cNvSpPr>
            <a:spLocks noChangeArrowheads="1"/>
          </p:cNvSpPr>
          <p:nvPr/>
        </p:nvSpPr>
        <p:spPr bwMode="auto">
          <a:xfrm>
            <a:off x="1143001" y="-593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2" name="Rectangle 7">
            <a:extLst>
              <a:ext uri="{FF2B5EF4-FFF2-40B4-BE49-F238E27FC236}">
                <a16:creationId xmlns:a16="http://schemas.microsoft.com/office/drawing/2014/main" id="{02A5FFB7-9215-4D47-AAAE-F55539B08FF0}"/>
              </a:ext>
            </a:extLst>
          </p:cNvPr>
          <p:cNvSpPr>
            <a:spLocks noChangeArrowheads="1"/>
          </p:cNvSpPr>
          <p:nvPr/>
        </p:nvSpPr>
        <p:spPr bwMode="auto">
          <a:xfrm>
            <a:off x="1143001" y="4082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endParaRPr lang="zh-TW" altLang="zh-TW" sz="1800">
              <a:latin typeface="Times New Roman" panose="02020603050405020304" pitchFamily="18" charset="0"/>
              <a:cs typeface="Arial" panose="020B0604020202020204" pitchFamily="34" charset="0"/>
            </a:endParaRPr>
          </a:p>
        </p:txBody>
      </p:sp>
      <p:sp>
        <p:nvSpPr>
          <p:cNvPr id="57353" name="Rectangle 9">
            <a:extLst>
              <a:ext uri="{FF2B5EF4-FFF2-40B4-BE49-F238E27FC236}">
                <a16:creationId xmlns:a16="http://schemas.microsoft.com/office/drawing/2014/main" id="{6AA6DF8D-7039-4574-92D9-828F938B6C0B}"/>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4" name="Rectangle 11">
            <a:extLst>
              <a:ext uri="{FF2B5EF4-FFF2-40B4-BE49-F238E27FC236}">
                <a16:creationId xmlns:a16="http://schemas.microsoft.com/office/drawing/2014/main" id="{E03BB0E1-0BD4-4A81-BB80-B36D570EF477}"/>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5" name="Rectangle 13">
            <a:extLst>
              <a:ext uri="{FF2B5EF4-FFF2-40B4-BE49-F238E27FC236}">
                <a16:creationId xmlns:a16="http://schemas.microsoft.com/office/drawing/2014/main" id="{71DB8C93-42F5-45F9-8FF0-ABAE963D7885}"/>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Tree>
    <p:extLst>
      <p:ext uri="{BB962C8B-B14F-4D97-AF65-F5344CB8AC3E}">
        <p14:creationId xmlns:p14="http://schemas.microsoft.com/office/powerpoint/2010/main" val="2669983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1744" y="108664"/>
            <a:ext cx="8260336" cy="518795"/>
          </a:xfrm>
        </p:spPr>
        <p:txBody>
          <a:bodyPr/>
          <a:lstStyle/>
          <a:p>
            <a:r>
              <a:rPr lang="en-US" altLang="zh-CN" dirty="0"/>
              <a:t>Driving Force behind Information Revolution</a:t>
            </a:r>
          </a:p>
        </p:txBody>
      </p:sp>
      <p:sp>
        <p:nvSpPr>
          <p:cNvPr id="6" name="内容占位符 5"/>
          <p:cNvSpPr>
            <a:spLocks noGrp="1"/>
          </p:cNvSpPr>
          <p:nvPr>
            <p:ph idx="1"/>
          </p:nvPr>
        </p:nvSpPr>
        <p:spPr>
          <a:xfrm>
            <a:off x="203200" y="769620"/>
            <a:ext cx="8761413" cy="3746421"/>
          </a:xfrm>
        </p:spPr>
        <p:txBody>
          <a:bodyPr/>
          <a:lstStyle/>
          <a:p>
            <a:r>
              <a:rPr lang="en-US" altLang="zh-CN" dirty="0">
                <a:solidFill>
                  <a:srgbClr val="FF0000"/>
                </a:solidFill>
              </a:rPr>
              <a:t>Moore’s law</a:t>
            </a:r>
            <a:r>
              <a:rPr lang="en-US" altLang="zh-CN" dirty="0"/>
              <a:t>:</a:t>
            </a:r>
          </a:p>
          <a:p>
            <a:pPr lvl="1"/>
            <a:r>
              <a:rPr lang="en-US" sz="1800" b="0" i="0" dirty="0">
                <a:solidFill>
                  <a:srgbClr val="374151"/>
                </a:solidFill>
                <a:effectLst/>
                <a:latin typeface="Söhne"/>
              </a:rPr>
              <a:t>Moore's Law is a prediction made by Gordon Moore, co-founder of </a:t>
            </a:r>
            <a:r>
              <a:rPr lang="en-US" b="1" i="0" dirty="0">
                <a:solidFill>
                  <a:srgbClr val="FF0000"/>
                </a:solidFill>
                <a:effectLst/>
                <a:latin typeface="Söhne"/>
              </a:rPr>
              <a:t>Intel</a:t>
            </a:r>
            <a:r>
              <a:rPr lang="en-US" sz="1800" b="0" i="0" dirty="0">
                <a:solidFill>
                  <a:srgbClr val="374151"/>
                </a:solidFill>
                <a:effectLst/>
                <a:latin typeface="Söhne"/>
              </a:rPr>
              <a:t>, in 1965. It originally stated that the </a:t>
            </a:r>
            <a:r>
              <a:rPr lang="en-US" sz="1800" b="1" i="0" dirty="0">
                <a:solidFill>
                  <a:srgbClr val="FF0000"/>
                </a:solidFill>
                <a:effectLst/>
                <a:latin typeface="Söhne"/>
              </a:rPr>
              <a:t>number of transistors </a:t>
            </a:r>
            <a:r>
              <a:rPr lang="en-US" sz="1800" b="0" i="0" dirty="0">
                <a:solidFill>
                  <a:srgbClr val="374151"/>
                </a:solidFill>
                <a:effectLst/>
                <a:latin typeface="Söhne"/>
              </a:rPr>
              <a:t>on a microchip would </a:t>
            </a:r>
            <a:r>
              <a:rPr lang="en-US" sz="1800" b="1" i="0" dirty="0">
                <a:solidFill>
                  <a:srgbClr val="FF0000"/>
                </a:solidFill>
                <a:effectLst/>
                <a:latin typeface="Söhne"/>
              </a:rPr>
              <a:t>double every year </a:t>
            </a:r>
            <a:r>
              <a:rPr lang="en-US" sz="1600" b="0" i="0" dirty="0">
                <a:solidFill>
                  <a:srgbClr val="374151"/>
                </a:solidFill>
                <a:effectLst/>
                <a:latin typeface="Söhne"/>
              </a:rPr>
              <a:t>while the </a:t>
            </a:r>
            <a:r>
              <a:rPr lang="en-US" sz="1800" b="1" i="0" dirty="0">
                <a:solidFill>
                  <a:srgbClr val="FF0000"/>
                </a:solidFill>
                <a:effectLst/>
                <a:latin typeface="Söhne"/>
              </a:rPr>
              <a:t>costs would be halved</a:t>
            </a:r>
            <a:r>
              <a:rPr lang="en-US" sz="1800" b="0" i="0" dirty="0">
                <a:solidFill>
                  <a:srgbClr val="374151"/>
                </a:solidFill>
                <a:effectLst/>
                <a:latin typeface="Söhne"/>
              </a:rPr>
              <a:t>. In 1975, Moore revised this forecast to </a:t>
            </a:r>
            <a:r>
              <a:rPr lang="en-US" sz="1800" b="1" i="0" dirty="0">
                <a:solidFill>
                  <a:srgbClr val="FF0000"/>
                </a:solidFill>
                <a:effectLst/>
                <a:latin typeface="Söhne"/>
              </a:rPr>
              <a:t>doubling approximately every two years</a:t>
            </a:r>
            <a:r>
              <a:rPr lang="en-US" sz="1800" b="0" i="0" dirty="0">
                <a:solidFill>
                  <a:srgbClr val="374151"/>
                </a:solidFill>
                <a:effectLst/>
                <a:latin typeface="Söhne"/>
              </a:rPr>
              <a:t>. It has been holding remarkably well for 50 years.</a:t>
            </a:r>
          </a:p>
          <a:p>
            <a:pPr lvl="1"/>
            <a:r>
              <a:rPr lang="en-US" altLang="zh-CN" sz="1800" dirty="0">
                <a:solidFill>
                  <a:srgbClr val="374151"/>
                </a:solidFill>
                <a:latin typeface="Söhne"/>
              </a:rPr>
              <a:t>Other related predictions are mistakenly considered Moore’s law, such as “computer performance doubles every 18 months.”</a:t>
            </a:r>
            <a:endParaRPr lang="en-US" altLang="zh-CN" sz="1800" dirty="0"/>
          </a:p>
          <a:p>
            <a:r>
              <a:rPr lang="en-US" altLang="zh-CN" dirty="0">
                <a:solidFill>
                  <a:schemeClr val="bg1">
                    <a:lumMod val="85000"/>
                  </a:schemeClr>
                </a:solidFill>
              </a:rPr>
              <a:t>Implications</a:t>
            </a:r>
          </a:p>
          <a:p>
            <a:pPr lvl="1"/>
            <a:r>
              <a:rPr lang="en-US" altLang="zh-CN" sz="1800" dirty="0">
                <a:solidFill>
                  <a:schemeClr val="bg1">
                    <a:lumMod val="85000"/>
                  </a:schemeClr>
                </a:solidFill>
              </a:rPr>
              <a:t>Each time the </a:t>
            </a:r>
            <a:r>
              <a:rPr lang="en-US" altLang="zh-CN" sz="1800" b="1" dirty="0">
                <a:solidFill>
                  <a:schemeClr val="bg1">
                    <a:lumMod val="85000"/>
                  </a:schemeClr>
                </a:solidFill>
              </a:rPr>
              <a:t>cost or performance </a:t>
            </a:r>
            <a:r>
              <a:rPr lang="en-US" altLang="zh-CN" sz="1800" dirty="0">
                <a:solidFill>
                  <a:schemeClr val="bg1">
                    <a:lumMod val="85000"/>
                  </a:schemeClr>
                </a:solidFill>
              </a:rPr>
              <a:t>improves by 10x, new applications emerge.  Economically infeasible applications suddenly became practical.</a:t>
            </a:r>
          </a:p>
          <a:p>
            <a:pPr lvl="1"/>
            <a:r>
              <a:rPr lang="en-US" altLang="zh-CN" sz="1800" dirty="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Had the transportation industry matched the progress of the computer industry, we would be able to travel to the moon in 0.001 second.</a:t>
            </a:r>
          </a:p>
        </p:txBody>
      </p:sp>
      <p:sp>
        <p:nvSpPr>
          <p:cNvPr id="4" name="灯片编号占位符 3"/>
          <p:cNvSpPr>
            <a:spLocks noGrp="1"/>
          </p:cNvSpPr>
          <p:nvPr>
            <p:ph type="sldNum" sz="quarter" idx="10"/>
          </p:nvPr>
        </p:nvSpPr>
        <p:spPr/>
        <p:txBody>
          <a:bodyPr/>
          <a:lstStyle/>
          <a:p>
            <a:fld id="{D9B6BDF2-6896-4B98-8776-C18582F63BA5}" type="slidenum">
              <a:rPr lang="zh-TW" altLang="en-US" smtClean="0"/>
              <a:t>6</a:t>
            </a:fld>
            <a:endParaRPr lang="zh-TW" altLang="en-US"/>
          </a:p>
        </p:txBody>
      </p:sp>
    </p:spTree>
    <p:extLst>
      <p:ext uri="{BB962C8B-B14F-4D97-AF65-F5344CB8AC3E}">
        <p14:creationId xmlns:p14="http://schemas.microsoft.com/office/powerpoint/2010/main" val="2700545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a:extLst>
              <a:ext uri="{FF2B5EF4-FFF2-40B4-BE49-F238E27FC236}">
                <a16:creationId xmlns:a16="http://schemas.microsoft.com/office/drawing/2014/main" id="{14D3559A-F961-4C48-9157-C3E31232C582}"/>
              </a:ext>
            </a:extLst>
          </p:cNvPr>
          <p:cNvSpPr>
            <a:spLocks noGrp="1"/>
          </p:cNvSpPr>
          <p:nvPr>
            <p:ph type="ftr" sz="quarter" idx="11"/>
          </p:nvPr>
        </p:nvSpPr>
        <p:spPr bwMode="auto">
          <a:xfrm>
            <a:off x="3352800" y="6324600"/>
            <a:ext cx="28956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tx1"/>
                </a:solidFill>
                <a:latin typeface="Tahoma" panose="020B0604030504040204" pitchFamily="34" charset="0"/>
                <a:ea typeface="新細明體" panose="02020500000000000000" pitchFamily="18" charset="-120"/>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5pPr>
            <a:lvl6pPr marL="22860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6pPr>
            <a:lvl7pPr marL="27432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7pPr>
            <a:lvl8pPr marL="32004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8pPr>
            <a:lvl9pPr marL="36576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9pPr>
          </a:lstStyle>
          <a:p>
            <a:pPr algn="l">
              <a:spcBef>
                <a:spcPct val="0"/>
              </a:spcBef>
              <a:buClrTx/>
              <a:buSzTx/>
              <a:buFontTx/>
              <a:buNone/>
            </a:pPr>
            <a:endParaRPr lang="en-AU" altLang="zh-TW" sz="900">
              <a:latin typeface="Arial" panose="020B0604020202020204" pitchFamily="34" charset="0"/>
            </a:endParaRPr>
          </a:p>
        </p:txBody>
      </p:sp>
      <p:sp>
        <p:nvSpPr>
          <p:cNvPr id="57347" name="Rectangle 2">
            <a:extLst>
              <a:ext uri="{FF2B5EF4-FFF2-40B4-BE49-F238E27FC236}">
                <a16:creationId xmlns:a16="http://schemas.microsoft.com/office/drawing/2014/main" id="{ED7B7CC1-A572-4C78-B98D-50D7721FA5E3}"/>
              </a:ext>
            </a:extLst>
          </p:cNvPr>
          <p:cNvSpPr>
            <a:spLocks noGrp="1" noChangeArrowheads="1"/>
          </p:cNvSpPr>
          <p:nvPr>
            <p:ph type="title"/>
          </p:nvPr>
        </p:nvSpPr>
        <p:spPr/>
        <p:txBody>
          <a:bodyPr/>
          <a:lstStyle/>
          <a:p>
            <a:pPr eaLnBrk="1" hangingPunct="1"/>
            <a:r>
              <a:rPr lang="en-US" altLang="zh-TW">
                <a:ea typeface="新細明體" panose="02020500000000000000" pitchFamily="18" charset="-120"/>
              </a:rPr>
              <a:t>Measuring Performance</a:t>
            </a:r>
            <a:endParaRPr lang="en-AU" altLang="zh-TW">
              <a:ea typeface="新細明體" panose="02020500000000000000" pitchFamily="18" charset="-120"/>
            </a:endParaRPr>
          </a:p>
        </p:txBody>
      </p:sp>
      <p:sp>
        <p:nvSpPr>
          <p:cNvPr id="32772" name="Rectangle 3">
            <a:extLst>
              <a:ext uri="{FF2B5EF4-FFF2-40B4-BE49-F238E27FC236}">
                <a16:creationId xmlns:a16="http://schemas.microsoft.com/office/drawing/2014/main" id="{545E34BD-F11F-4BA9-BE45-F09236E4C711}"/>
              </a:ext>
            </a:extLst>
          </p:cNvPr>
          <p:cNvSpPr>
            <a:spLocks noGrp="1" noChangeArrowheads="1"/>
          </p:cNvSpPr>
          <p:nvPr>
            <p:ph type="body" idx="1"/>
          </p:nvPr>
        </p:nvSpPr>
        <p:spPr>
          <a:xfrm>
            <a:off x="319313" y="741700"/>
            <a:ext cx="8599715" cy="3844814"/>
          </a:xfrm>
        </p:spPr>
        <p:txBody>
          <a:bodyPr/>
          <a:lstStyle/>
          <a:p>
            <a:pPr eaLnBrk="1" hangingPunct="1">
              <a:lnSpc>
                <a:spcPct val="90000"/>
              </a:lnSpc>
              <a:defRPr/>
            </a:pPr>
            <a:r>
              <a:rPr lang="en-US" altLang="zh-TW" sz="2000" dirty="0">
                <a:ea typeface="新細明體" panose="02020500000000000000" pitchFamily="18" charset="-120"/>
              </a:rPr>
              <a:t>Time is the measure of computer performance</a:t>
            </a:r>
          </a:p>
          <a:p>
            <a:pPr marL="556895" marR="0" lvl="1" indent="-213995" algn="l" defTabSz="914400" rtl="0" eaLnBrk="1" fontAlgn="base" latinLnBrk="0" hangingPunct="1">
              <a:lnSpc>
                <a:spcPct val="90000"/>
              </a:lnSpc>
              <a:spcBef>
                <a:spcPct val="20000"/>
              </a:spcBef>
              <a:spcAft>
                <a:spcPct val="0"/>
              </a:spcAft>
              <a:buClr>
                <a:srgbClr val="8064A2"/>
              </a:buClr>
              <a:buSzPct val="90000"/>
              <a:buFont typeface="Arial" panose="020B0604020202090204" pitchFamily="34" charset="0"/>
              <a:buChar char="–"/>
              <a:tabLst/>
              <a:defRPr/>
            </a:pPr>
            <a:r>
              <a:rPr kumimoji="1" lang="en-US" altLang="zh-TW" sz="1600" b="0" i="0" u="none" strike="noStrike" kern="0" cap="none" spc="0" normalizeH="0" baseline="0" noProof="0" dirty="0">
                <a:ln>
                  <a:noFill/>
                </a:ln>
                <a:solidFill>
                  <a:prstClr val="black"/>
                </a:solidFill>
                <a:effectLst/>
                <a:uLnTx/>
                <a:uFillTx/>
                <a:latin typeface="Calibri" panose="020F07020304040A0204" pitchFamily="34" charset="0"/>
                <a:ea typeface="新細明體" panose="02020500000000000000" pitchFamily="18" charset="-120"/>
              </a:rPr>
              <a:t>Wall clock time, Response time, or elapsed time</a:t>
            </a:r>
          </a:p>
          <a:p>
            <a:pPr marL="685800" marR="0" lvl="2" indent="0" algn="l" defTabSz="914400" rtl="0" eaLnBrk="1" fontAlgn="base" latinLnBrk="0" hangingPunct="1">
              <a:lnSpc>
                <a:spcPct val="90000"/>
              </a:lnSpc>
              <a:spcBef>
                <a:spcPct val="20000"/>
              </a:spcBef>
              <a:spcAft>
                <a:spcPct val="0"/>
              </a:spcAft>
              <a:buClrTx/>
              <a:buSzTx/>
              <a:buFontTx/>
              <a:buNone/>
              <a:tabLst/>
              <a:defRPr/>
            </a:pPr>
            <a:r>
              <a:rPr kumimoji="1" lang="en-US" altLang="zh-TW" sz="1400" b="0" i="0" u="none" strike="noStrike" kern="0" cap="none" spc="0" normalizeH="0" baseline="0" noProof="0" dirty="0">
                <a:ln>
                  <a:noFill/>
                </a:ln>
                <a:solidFill>
                  <a:prstClr val="black"/>
                </a:solidFill>
                <a:effectLst/>
                <a:uLnTx/>
                <a:uFillTx/>
                <a:latin typeface="Calibri" panose="020F07020304040A0204" pitchFamily="34" charset="0"/>
                <a:ea typeface="新細明體" panose="02020500000000000000" pitchFamily="18" charset="-120"/>
                <a:cs typeface="Calibri" panose="020F07020304040A0204" pitchFamily="34" charset="0"/>
              </a:rPr>
              <a:t>Total time to complete a task, including disk accesses, memory accesses, I/O, and OS overhead.</a:t>
            </a:r>
            <a:endParaRPr kumimoji="1" lang="en-US" altLang="zh-TW" sz="1600" b="0" i="0" u="none" strike="noStrike" kern="0" cap="none" spc="0" normalizeH="0" baseline="0" noProof="0" dirty="0">
              <a:ln>
                <a:noFill/>
              </a:ln>
              <a:solidFill>
                <a:prstClr val="black"/>
              </a:solidFill>
              <a:effectLst/>
              <a:uLnTx/>
              <a:uFillTx/>
              <a:latin typeface="Calibri" panose="020F07020304040A0204" pitchFamily="34" charset="0"/>
              <a:ea typeface="新細明體" panose="02020500000000000000" pitchFamily="18" charset="-120"/>
              <a:cs typeface="Calibri" panose="020F07020304040A0204" pitchFamily="34" charset="0"/>
            </a:endParaRPr>
          </a:p>
          <a:p>
            <a:pPr marL="556895" marR="0" lvl="1" indent="-213995" algn="l" defTabSz="914400" rtl="0" eaLnBrk="1" fontAlgn="base" latinLnBrk="0" hangingPunct="1">
              <a:lnSpc>
                <a:spcPct val="90000"/>
              </a:lnSpc>
              <a:spcBef>
                <a:spcPct val="20000"/>
              </a:spcBef>
              <a:spcAft>
                <a:spcPct val="0"/>
              </a:spcAft>
              <a:buClr>
                <a:srgbClr val="8064A2"/>
              </a:buClr>
              <a:buSzPct val="90000"/>
              <a:buFont typeface="Arial" panose="020B0604020202090204" pitchFamily="34" charset="0"/>
              <a:buChar char="–"/>
              <a:tabLst/>
              <a:defRPr/>
            </a:pPr>
            <a:r>
              <a:rPr kumimoji="1" lang="en-US" altLang="zh-TW" sz="1600" b="0" i="0" u="none" strike="noStrike" kern="0" cap="none" spc="0" normalizeH="0" baseline="0" noProof="0" dirty="0">
                <a:ln>
                  <a:noFill/>
                </a:ln>
                <a:solidFill>
                  <a:prstClr val="black"/>
                </a:solidFill>
                <a:effectLst/>
                <a:uLnTx/>
                <a:uFillTx/>
                <a:latin typeface="Calibri" panose="020F07020304040A0204" pitchFamily="34" charset="0"/>
                <a:ea typeface="新細明體" panose="02020500000000000000" pitchFamily="18" charset="-120"/>
              </a:rPr>
              <a:t>CPU Time</a:t>
            </a:r>
          </a:p>
          <a:p>
            <a:pPr marL="857250" marR="0" lvl="2" indent="-171450" algn="l" defTabSz="914400" rtl="0" eaLnBrk="1" fontAlgn="base" latinLnBrk="0" hangingPunct="1">
              <a:lnSpc>
                <a:spcPct val="90000"/>
              </a:lnSpc>
              <a:spcBef>
                <a:spcPct val="20000"/>
              </a:spcBef>
              <a:spcAft>
                <a:spcPct val="0"/>
              </a:spcAft>
              <a:buClrTx/>
              <a:buSzTx/>
              <a:buFontTx/>
              <a:buChar char="•"/>
              <a:tabLst/>
              <a:defRPr/>
            </a:pPr>
            <a:r>
              <a:rPr kumimoji="1" lang="en-US" altLang="zh-TW" sz="1400" b="0" i="0" u="none" strike="noStrike" kern="0" cap="none" spc="0" normalizeH="0" baseline="0" noProof="0" dirty="0">
                <a:ln>
                  <a:noFill/>
                </a:ln>
                <a:solidFill>
                  <a:prstClr val="black"/>
                </a:solidFill>
                <a:effectLst/>
                <a:uLnTx/>
                <a:uFillTx/>
                <a:latin typeface="Calibri" panose="020F07020304040A0204" pitchFamily="34" charset="0"/>
                <a:ea typeface="新細明體" panose="02020500000000000000" pitchFamily="18" charset="-120"/>
                <a:cs typeface="Calibri" panose="020F07020304040A0204" pitchFamily="34" charset="0"/>
              </a:rPr>
              <a:t>User CPU time</a:t>
            </a:r>
          </a:p>
          <a:p>
            <a:pPr marL="857250" marR="0" lvl="2" indent="-171450" algn="l" defTabSz="914400" rtl="0" eaLnBrk="1" fontAlgn="base" latinLnBrk="0" hangingPunct="1">
              <a:lnSpc>
                <a:spcPct val="90000"/>
              </a:lnSpc>
              <a:spcBef>
                <a:spcPct val="20000"/>
              </a:spcBef>
              <a:spcAft>
                <a:spcPct val="0"/>
              </a:spcAft>
              <a:buClrTx/>
              <a:buSzTx/>
              <a:buFontTx/>
              <a:buChar char="•"/>
              <a:tabLst/>
              <a:defRPr/>
            </a:pPr>
            <a:r>
              <a:rPr kumimoji="1" lang="en-US" altLang="zh-TW" sz="1400" b="0" i="0" u="none" strike="noStrike" kern="0" cap="none" spc="0" normalizeH="0" baseline="0" noProof="0" dirty="0">
                <a:ln>
                  <a:noFill/>
                </a:ln>
                <a:solidFill>
                  <a:prstClr val="black"/>
                </a:solidFill>
                <a:effectLst/>
                <a:uLnTx/>
                <a:uFillTx/>
                <a:latin typeface="Calibri" panose="020F07020304040A0204" pitchFamily="34" charset="0"/>
                <a:ea typeface="新細明體" panose="02020500000000000000" pitchFamily="18" charset="-120"/>
                <a:cs typeface="Calibri" panose="020F07020304040A0204" pitchFamily="34" charset="0"/>
              </a:rPr>
              <a:t>System CPU time</a:t>
            </a:r>
            <a:endParaRPr lang="en-US" altLang="zh-TW" sz="2000" dirty="0">
              <a:ea typeface="新細明體" panose="02020500000000000000" pitchFamily="18" charset="-120"/>
            </a:endParaRPr>
          </a:p>
          <a:p>
            <a:pPr eaLnBrk="1" hangingPunct="1">
              <a:lnSpc>
                <a:spcPct val="90000"/>
              </a:lnSpc>
              <a:defRPr/>
            </a:pPr>
            <a:r>
              <a:rPr lang="en-US" altLang="zh-TW" sz="2000" dirty="0">
                <a:ea typeface="新細明體" panose="02020500000000000000" pitchFamily="18" charset="-120"/>
              </a:rPr>
              <a:t>Use System Performance to refer to elapsed time</a:t>
            </a:r>
          </a:p>
          <a:p>
            <a:pPr eaLnBrk="1" hangingPunct="1">
              <a:lnSpc>
                <a:spcPct val="90000"/>
              </a:lnSpc>
              <a:defRPr/>
            </a:pPr>
            <a:r>
              <a:rPr lang="en-US" altLang="zh-TW" sz="2000" dirty="0">
                <a:ea typeface="新細明體" panose="02020500000000000000" pitchFamily="18" charset="-120"/>
              </a:rPr>
              <a:t>Use CPU Performance to refer to user CPU time</a:t>
            </a:r>
          </a:p>
          <a:p>
            <a:pPr eaLnBrk="1" hangingPunct="1">
              <a:lnSpc>
                <a:spcPct val="90000"/>
              </a:lnSpc>
              <a:defRPr/>
            </a:pPr>
            <a:r>
              <a:rPr lang="en-US" altLang="zh-TW" sz="2000" dirty="0">
                <a:ea typeface="新細明體" panose="02020500000000000000" pitchFamily="18" charset="-120"/>
              </a:rPr>
              <a:t>This chapter is focused on CPU Performance</a:t>
            </a:r>
          </a:p>
          <a:p>
            <a:pPr eaLnBrk="1" hangingPunct="1">
              <a:lnSpc>
                <a:spcPct val="90000"/>
              </a:lnSpc>
              <a:defRPr/>
            </a:pPr>
            <a:r>
              <a:rPr lang="en-US" altLang="zh-TW" sz="2000" dirty="0">
                <a:ea typeface="新細明體" panose="02020500000000000000" pitchFamily="18" charset="-120"/>
              </a:rPr>
              <a:t>Speedup of X relative to Y</a:t>
            </a:r>
          </a:p>
          <a:p>
            <a:pPr lvl="1" eaLnBrk="1" hangingPunct="1">
              <a:lnSpc>
                <a:spcPct val="90000"/>
              </a:lnSpc>
              <a:defRPr/>
            </a:pPr>
            <a:r>
              <a:rPr lang="en-US" altLang="zh-TW" dirty="0">
                <a:ea typeface="新細明體" panose="02020500000000000000" pitchFamily="18" charset="-120"/>
              </a:rPr>
              <a:t>Execution </a:t>
            </a:r>
            <a:r>
              <a:rPr lang="en-US" altLang="zh-TW" dirty="0" err="1">
                <a:ea typeface="新細明體" panose="02020500000000000000" pitchFamily="18" charset="-120"/>
              </a:rPr>
              <a:t>time</a:t>
            </a:r>
            <a:r>
              <a:rPr lang="en-US" altLang="zh-TW" baseline="-25000" dirty="0" err="1">
                <a:ea typeface="新細明體" panose="02020500000000000000" pitchFamily="18" charset="-120"/>
              </a:rPr>
              <a:t>Y</a:t>
            </a:r>
            <a:r>
              <a:rPr lang="en-US" altLang="zh-TW" dirty="0">
                <a:ea typeface="新細明體" panose="02020500000000000000" pitchFamily="18" charset="-120"/>
              </a:rPr>
              <a:t> / Execution </a:t>
            </a:r>
            <a:r>
              <a:rPr lang="en-US" altLang="zh-TW" dirty="0" err="1">
                <a:ea typeface="新細明體" panose="02020500000000000000" pitchFamily="18" charset="-120"/>
              </a:rPr>
              <a:t>time</a:t>
            </a:r>
            <a:r>
              <a:rPr lang="en-US" altLang="zh-TW" baseline="-25000" dirty="0" err="1">
                <a:ea typeface="新細明體" panose="02020500000000000000" pitchFamily="18" charset="-120"/>
              </a:rPr>
              <a:t>X</a:t>
            </a:r>
            <a:endParaRPr lang="en-US" altLang="zh-TW" baseline="-25000" dirty="0">
              <a:ea typeface="新細明體" panose="02020500000000000000" pitchFamily="18" charset="-120"/>
            </a:endParaRPr>
          </a:p>
          <a:p>
            <a:pPr marL="342900" lvl="1" indent="0" eaLnBrk="1" hangingPunct="1">
              <a:lnSpc>
                <a:spcPct val="90000"/>
              </a:lnSpc>
              <a:buNone/>
              <a:defRPr/>
            </a:pPr>
            <a:r>
              <a:rPr lang="en-US" altLang="zh-TW" sz="1800" dirty="0">
                <a:ea typeface="新細明體" panose="02020500000000000000" pitchFamily="18" charset="-120"/>
              </a:rPr>
              <a:t>Example: The old program runs in 100 seconds. Your optimization reduces the time to 80 seconds. What is the speedup?   100/80 = 1.25x or 25% faster.</a:t>
            </a:r>
          </a:p>
          <a:p>
            <a:pPr lvl="1" eaLnBrk="1" hangingPunct="1">
              <a:lnSpc>
                <a:spcPct val="90000"/>
              </a:lnSpc>
              <a:defRPr/>
            </a:pPr>
            <a:endParaRPr lang="en-US" altLang="zh-TW" sz="1350" dirty="0">
              <a:ea typeface="新細明體" panose="02020500000000000000" pitchFamily="18" charset="-120"/>
            </a:endParaRPr>
          </a:p>
          <a:p>
            <a:pPr marL="0" indent="0">
              <a:lnSpc>
                <a:spcPct val="90000"/>
              </a:lnSpc>
              <a:buNone/>
              <a:defRPr/>
            </a:pPr>
            <a:endParaRPr lang="en-US" altLang="zh-TW" sz="1350" dirty="0">
              <a:ea typeface="新細明體" panose="02020500000000000000" pitchFamily="18" charset="-120"/>
            </a:endParaRPr>
          </a:p>
        </p:txBody>
      </p:sp>
      <p:sp>
        <p:nvSpPr>
          <p:cNvPr id="57350" name="Rectangle 4">
            <a:extLst>
              <a:ext uri="{FF2B5EF4-FFF2-40B4-BE49-F238E27FC236}">
                <a16:creationId xmlns:a16="http://schemas.microsoft.com/office/drawing/2014/main" id="{5ABE71C5-D9A8-46EE-AE88-1665A6ECD581}"/>
              </a:ext>
            </a:extLst>
          </p:cNvPr>
          <p:cNvSpPr>
            <a:spLocks noChangeArrowheads="1"/>
          </p:cNvSpPr>
          <p:nvPr/>
        </p:nvSpPr>
        <p:spPr bwMode="auto">
          <a:xfrm>
            <a:off x="1143001" y="-593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1" name="Rectangle 6">
            <a:extLst>
              <a:ext uri="{FF2B5EF4-FFF2-40B4-BE49-F238E27FC236}">
                <a16:creationId xmlns:a16="http://schemas.microsoft.com/office/drawing/2014/main" id="{25348460-1C62-4A83-97F9-D89189C1EF78}"/>
              </a:ext>
            </a:extLst>
          </p:cNvPr>
          <p:cNvSpPr>
            <a:spLocks noChangeArrowheads="1"/>
          </p:cNvSpPr>
          <p:nvPr/>
        </p:nvSpPr>
        <p:spPr bwMode="auto">
          <a:xfrm>
            <a:off x="1143001" y="-593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2" name="Rectangle 7">
            <a:extLst>
              <a:ext uri="{FF2B5EF4-FFF2-40B4-BE49-F238E27FC236}">
                <a16:creationId xmlns:a16="http://schemas.microsoft.com/office/drawing/2014/main" id="{02A5FFB7-9215-4D47-AAAE-F55539B08FF0}"/>
              </a:ext>
            </a:extLst>
          </p:cNvPr>
          <p:cNvSpPr>
            <a:spLocks noChangeArrowheads="1"/>
          </p:cNvSpPr>
          <p:nvPr/>
        </p:nvSpPr>
        <p:spPr bwMode="auto">
          <a:xfrm>
            <a:off x="1143001" y="4082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endParaRPr lang="zh-TW" altLang="zh-TW" sz="1800">
              <a:latin typeface="Times New Roman" panose="02020603050405020304" pitchFamily="18" charset="0"/>
              <a:cs typeface="Arial" panose="020B0604020202020204" pitchFamily="34" charset="0"/>
            </a:endParaRPr>
          </a:p>
        </p:txBody>
      </p:sp>
      <p:sp>
        <p:nvSpPr>
          <p:cNvPr id="57353" name="Rectangle 9">
            <a:extLst>
              <a:ext uri="{FF2B5EF4-FFF2-40B4-BE49-F238E27FC236}">
                <a16:creationId xmlns:a16="http://schemas.microsoft.com/office/drawing/2014/main" id="{6AA6DF8D-7039-4574-92D9-828F938B6C0B}"/>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4" name="Rectangle 11">
            <a:extLst>
              <a:ext uri="{FF2B5EF4-FFF2-40B4-BE49-F238E27FC236}">
                <a16:creationId xmlns:a16="http://schemas.microsoft.com/office/drawing/2014/main" id="{E03BB0E1-0BD4-4A81-BB80-B36D570EF477}"/>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
        <p:nvSpPr>
          <p:cNvPr id="57355" name="Rectangle 13">
            <a:extLst>
              <a:ext uri="{FF2B5EF4-FFF2-40B4-BE49-F238E27FC236}">
                <a16:creationId xmlns:a16="http://schemas.microsoft.com/office/drawing/2014/main" id="{71DB8C93-42F5-45F9-8FF0-ABAE963D7885}"/>
              </a:ext>
            </a:extLst>
          </p:cNvPr>
          <p:cNvSpPr>
            <a:spLocks noChangeArrowheads="1"/>
          </p:cNvSpPr>
          <p:nvPr/>
        </p:nvSpPr>
        <p:spPr bwMode="auto">
          <a:xfrm>
            <a:off x="1143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Clr>
                <a:schemeClr val="tx1"/>
              </a:buClr>
              <a:buFont typeface="Wingdings" panose="05000000000000000000" pitchFamily="2" charset="2"/>
              <a:buNone/>
            </a:pPr>
            <a:endParaRPr lang="zh-TW" altLang="zh-TW">
              <a:latin typeface="Arial Black" panose="020B0A04020102020204" pitchFamily="34" charset="0"/>
            </a:endParaRPr>
          </a:p>
        </p:txBody>
      </p:sp>
    </p:spTree>
    <p:extLst>
      <p:ext uri="{BB962C8B-B14F-4D97-AF65-F5344CB8AC3E}">
        <p14:creationId xmlns:p14="http://schemas.microsoft.com/office/powerpoint/2010/main" val="289866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投影片編號版面配置區 5">
            <a:extLst>
              <a:ext uri="{FF2B5EF4-FFF2-40B4-BE49-F238E27FC236}">
                <a16:creationId xmlns:a16="http://schemas.microsoft.com/office/drawing/2014/main" id="{98EA1AE7-9068-4BED-AF0C-8D038E08198C}"/>
              </a:ext>
            </a:extLst>
          </p:cNvPr>
          <p:cNvSpPr>
            <a:spLocks noGrp="1"/>
          </p:cNvSpPr>
          <p:nvPr>
            <p:ph type="sldNum" sz="quarter" idx="12"/>
          </p:nvPr>
        </p:nvSpPr>
        <p:spPr bwMode="auto">
          <a:xfrm>
            <a:off x="6781800" y="63246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Tahoma" panose="020B0604030504040204" pitchFamily="34" charset="0"/>
                <a:ea typeface="新細明體" panose="02020500000000000000" pitchFamily="18" charset="-120"/>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新細明體" panose="02020500000000000000" pitchFamily="18" charset="-120"/>
                <a:cs typeface="+mn-cs"/>
              </a:defRPr>
            </a:lvl5pPr>
            <a:lvl6pPr marL="22860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6pPr>
            <a:lvl7pPr marL="27432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7pPr>
            <a:lvl8pPr marL="32004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8pPr>
            <a:lvl9pPr marL="3657600" algn="l" defTabSz="914400" rtl="0" eaLnBrk="1" latinLnBrk="0" hangingPunct="1">
              <a:defRPr sz="2400" kern="1200">
                <a:solidFill>
                  <a:schemeClr val="tx1"/>
                </a:solidFill>
                <a:latin typeface="Tahoma" panose="020B0604030504040204" pitchFamily="34" charset="0"/>
                <a:ea typeface="新細明體" panose="02020500000000000000" pitchFamily="18" charset="-120"/>
                <a:cs typeface="+mn-cs"/>
              </a:defRPr>
            </a:lvl9pPr>
          </a:lstStyle>
          <a:p>
            <a:pPr>
              <a:spcBef>
                <a:spcPct val="0"/>
              </a:spcBef>
              <a:buClrTx/>
              <a:buSzTx/>
              <a:buFontTx/>
              <a:buNone/>
            </a:pPr>
            <a:fld id="{FDF8A914-4BD7-45F8-8854-1D5294618D66}" type="slidenum">
              <a:rPr lang="zh-TW" altLang="en-US" smtClean="0"/>
              <a:pPr>
                <a:spcBef>
                  <a:spcPct val="0"/>
                </a:spcBef>
                <a:buClrTx/>
                <a:buSzTx/>
                <a:buFontTx/>
                <a:buNone/>
              </a:pPr>
              <a:t>61</a:t>
            </a:fld>
            <a:endParaRPr lang="en-US" altLang="zh-TW" sz="1050"/>
          </a:p>
        </p:txBody>
      </p:sp>
      <p:sp>
        <p:nvSpPr>
          <p:cNvPr id="59395" name="Rectangle 2">
            <a:extLst>
              <a:ext uri="{FF2B5EF4-FFF2-40B4-BE49-F238E27FC236}">
                <a16:creationId xmlns:a16="http://schemas.microsoft.com/office/drawing/2014/main" id="{9B73EB5A-3EDF-41D7-A33D-E60EDE80EE9B}"/>
              </a:ext>
            </a:extLst>
          </p:cNvPr>
          <p:cNvSpPr>
            <a:spLocks noGrp="1" noChangeArrowheads="1"/>
          </p:cNvSpPr>
          <p:nvPr>
            <p:ph type="title"/>
          </p:nvPr>
        </p:nvSpPr>
        <p:spPr>
          <a:xfrm>
            <a:off x="2171700" y="358378"/>
            <a:ext cx="5339954" cy="233363"/>
          </a:xfrm>
          <a:noFill/>
        </p:spPr>
        <p:txBody>
          <a:bodyPr vert="horz" wrap="square" lIns="67866" tIns="33338" rIns="67866" bIns="33338" numCol="1" anchor="ctr" anchorCtr="0" compatLnSpc="1"/>
          <a:lstStyle/>
          <a:p>
            <a:pPr eaLnBrk="1" hangingPunct="1"/>
            <a:r>
              <a:rPr lang="en-US" altLang="zh-TW">
                <a:ea typeface="新細明體" panose="02020500000000000000" pitchFamily="18" charset="-120"/>
              </a:rPr>
              <a:t>Aspects of CPU Performance</a:t>
            </a:r>
          </a:p>
        </p:txBody>
      </p:sp>
      <p:sp>
        <p:nvSpPr>
          <p:cNvPr id="59396" name="Rectangle 3">
            <a:extLst>
              <a:ext uri="{FF2B5EF4-FFF2-40B4-BE49-F238E27FC236}">
                <a16:creationId xmlns:a16="http://schemas.microsoft.com/office/drawing/2014/main" id="{B665E97B-CE21-4120-A9D5-AEFB47910C1C}"/>
              </a:ext>
            </a:extLst>
          </p:cNvPr>
          <p:cNvSpPr>
            <a:spLocks noChangeArrowheads="1"/>
          </p:cNvSpPr>
          <p:nvPr/>
        </p:nvSpPr>
        <p:spPr bwMode="auto">
          <a:xfrm>
            <a:off x="1306287" y="951310"/>
            <a:ext cx="6175602" cy="478849"/>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square" lIns="47625" tIns="19050" rIns="47625" bIns="19050">
            <a:spAutoFit/>
          </a:bodyPr>
          <a:lstStyle>
            <a:lvl1pPr marL="342900" indent="-342900">
              <a:spcBef>
                <a:spcPct val="20000"/>
              </a:spcBef>
              <a:buClr>
                <a:schemeClr val="folHlink"/>
              </a:buClr>
              <a:buSzPct val="60000"/>
              <a:buFont typeface="Wingdings" panose="05000000000000000000" pitchFamily="2" charset="2"/>
              <a:buChar char="n"/>
              <a:tabLst>
                <a:tab pos="1371600" algn="l"/>
                <a:tab pos="3073400" algn="l"/>
              </a:tabLst>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tabLst>
                <a:tab pos="1371600" algn="l"/>
                <a:tab pos="3073400" algn="l"/>
              </a:tabLst>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tabLst>
                <a:tab pos="1371600" algn="l"/>
                <a:tab pos="3073400" algn="l"/>
              </a:tabLst>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tabLst>
                <a:tab pos="1371600" algn="l"/>
                <a:tab pos="3073400" algn="l"/>
              </a:tabLst>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tabLst>
                <a:tab pos="1371600" algn="l"/>
                <a:tab pos="3073400" algn="l"/>
              </a:tabLst>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1371600" algn="l"/>
                <a:tab pos="3073400" algn="l"/>
              </a:tabLst>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1371600" algn="l"/>
                <a:tab pos="3073400" algn="l"/>
              </a:tabLst>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1371600" algn="l"/>
                <a:tab pos="3073400" algn="l"/>
              </a:tabLst>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1371600" algn="l"/>
                <a:tab pos="3073400" algn="l"/>
              </a:tabLst>
              <a:defRPr sz="1600">
                <a:solidFill>
                  <a:schemeClr val="tx1"/>
                </a:solidFill>
                <a:latin typeface="Tahoma" panose="020B0604030504040204" pitchFamily="34" charset="0"/>
              </a:defRPr>
            </a:lvl9pPr>
          </a:lstStyle>
          <a:p>
            <a:pPr>
              <a:lnSpc>
                <a:spcPct val="86000"/>
              </a:lnSpc>
              <a:spcBef>
                <a:spcPct val="40000"/>
              </a:spcBef>
              <a:buClrTx/>
              <a:buSzTx/>
              <a:buFontTx/>
              <a:buNone/>
            </a:pPr>
            <a:r>
              <a:rPr kumimoji="1" lang="en-US" altLang="zh-TW" sz="1350" b="1" dirty="0">
                <a:latin typeface="Arial" panose="020B0604020202020204" pitchFamily="34" charset="0"/>
              </a:rPr>
              <a:t>CPU time	=  Seconds    =   Instructions  x    Cycles     x   Seconds</a:t>
            </a:r>
          </a:p>
          <a:p>
            <a:pPr>
              <a:lnSpc>
                <a:spcPct val="86000"/>
              </a:lnSpc>
              <a:spcBef>
                <a:spcPct val="40000"/>
              </a:spcBef>
              <a:buClrTx/>
              <a:buSzTx/>
              <a:buFontTx/>
              <a:buNone/>
            </a:pPr>
            <a:r>
              <a:rPr kumimoji="1" lang="zh-TW" altLang="en-US" sz="1350" b="1" dirty="0">
                <a:latin typeface="Arial" panose="020B0604020202020204" pitchFamily="34" charset="0"/>
              </a:rPr>
              <a:t>		    </a:t>
            </a:r>
            <a:r>
              <a:rPr kumimoji="1" lang="en-US" altLang="zh-TW" sz="1350" b="1" dirty="0">
                <a:latin typeface="Arial" panose="020B0604020202020204" pitchFamily="34" charset="0"/>
              </a:rPr>
              <a:t>Program             </a:t>
            </a:r>
            <a:r>
              <a:rPr kumimoji="1" lang="en-US" altLang="zh-TW" sz="1350" b="1" dirty="0" err="1">
                <a:latin typeface="Arial" panose="020B0604020202020204" pitchFamily="34" charset="0"/>
              </a:rPr>
              <a:t>Program</a:t>
            </a:r>
            <a:r>
              <a:rPr kumimoji="1" lang="en-US" altLang="zh-TW" sz="1350" b="1" dirty="0">
                <a:latin typeface="Arial" panose="020B0604020202020204" pitchFamily="34" charset="0"/>
              </a:rPr>
              <a:t>          Instruction       Cycle</a:t>
            </a:r>
          </a:p>
        </p:txBody>
      </p:sp>
      <p:sp>
        <p:nvSpPr>
          <p:cNvPr id="59397" name="Line 4">
            <a:extLst>
              <a:ext uri="{FF2B5EF4-FFF2-40B4-BE49-F238E27FC236}">
                <a16:creationId xmlns:a16="http://schemas.microsoft.com/office/drawing/2014/main" id="{0189C251-882C-4FB8-BFBD-B77CF0471810}"/>
              </a:ext>
            </a:extLst>
          </p:cNvPr>
          <p:cNvSpPr>
            <a:spLocks noChangeShapeType="1"/>
          </p:cNvSpPr>
          <p:nvPr/>
        </p:nvSpPr>
        <p:spPr bwMode="auto">
          <a:xfrm>
            <a:off x="2933700" y="1165622"/>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398" name="Line 5">
            <a:extLst>
              <a:ext uri="{FF2B5EF4-FFF2-40B4-BE49-F238E27FC236}">
                <a16:creationId xmlns:a16="http://schemas.microsoft.com/office/drawing/2014/main" id="{136258FB-562E-486C-9F18-7937BE74FBDF}"/>
              </a:ext>
            </a:extLst>
          </p:cNvPr>
          <p:cNvSpPr>
            <a:spLocks noChangeShapeType="1"/>
          </p:cNvSpPr>
          <p:nvPr/>
        </p:nvSpPr>
        <p:spPr bwMode="auto">
          <a:xfrm>
            <a:off x="4162425" y="1184672"/>
            <a:ext cx="9382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399" name="Line 6">
            <a:extLst>
              <a:ext uri="{FF2B5EF4-FFF2-40B4-BE49-F238E27FC236}">
                <a16:creationId xmlns:a16="http://schemas.microsoft.com/office/drawing/2014/main" id="{34AA4905-458B-462E-B362-5D5C1C1DE676}"/>
              </a:ext>
            </a:extLst>
          </p:cNvPr>
          <p:cNvSpPr>
            <a:spLocks noChangeShapeType="1"/>
          </p:cNvSpPr>
          <p:nvPr/>
        </p:nvSpPr>
        <p:spPr bwMode="auto">
          <a:xfrm>
            <a:off x="5429250" y="1203722"/>
            <a:ext cx="7429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400" name="Line 7">
            <a:extLst>
              <a:ext uri="{FF2B5EF4-FFF2-40B4-BE49-F238E27FC236}">
                <a16:creationId xmlns:a16="http://schemas.microsoft.com/office/drawing/2014/main" id="{6B5F5608-E32A-4E3E-8B92-068F7D0A1E0D}"/>
              </a:ext>
            </a:extLst>
          </p:cNvPr>
          <p:cNvSpPr>
            <a:spLocks noChangeShapeType="1"/>
          </p:cNvSpPr>
          <p:nvPr/>
        </p:nvSpPr>
        <p:spPr bwMode="auto">
          <a:xfrm>
            <a:off x="6529388" y="1184672"/>
            <a:ext cx="704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401" name="投影片編號版面配置區 5">
            <a:extLst>
              <a:ext uri="{FF2B5EF4-FFF2-40B4-BE49-F238E27FC236}">
                <a16:creationId xmlns:a16="http://schemas.microsoft.com/office/drawing/2014/main" id="{5A164AC4-C983-4C12-A762-24C7F6CC46E7}"/>
              </a:ext>
            </a:extLst>
          </p:cNvPr>
          <p:cNvSpPr txBox="1">
            <a:spLocks/>
          </p:cNvSpPr>
          <p:nvPr/>
        </p:nvSpPr>
        <p:spPr bwMode="auto">
          <a:xfrm>
            <a:off x="6229350" y="4743450"/>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lgn="r" eaLnBrk="1" hangingPunct="1">
              <a:spcBef>
                <a:spcPct val="0"/>
              </a:spcBef>
              <a:buClrTx/>
              <a:buSzTx/>
              <a:buFontTx/>
              <a:buNone/>
            </a:pPr>
            <a:fld id="{5FABE660-5700-4112-8B43-C9E3ACB27F71}" type="slidenum">
              <a:rPr lang="zh-TW" altLang="en-US" sz="1050"/>
              <a:pPr algn="r" eaLnBrk="1" hangingPunct="1">
                <a:spcBef>
                  <a:spcPct val="0"/>
                </a:spcBef>
                <a:buClrTx/>
                <a:buSzTx/>
                <a:buFontTx/>
                <a:buNone/>
              </a:pPr>
              <a:t>61</a:t>
            </a:fld>
            <a:endParaRPr lang="en-US" altLang="zh-TW" sz="1050"/>
          </a:p>
        </p:txBody>
      </p:sp>
      <mc:AlternateContent xmlns:mc="http://schemas.openxmlformats.org/markup-compatibility/2006">
        <mc:Choice xmlns:a14="http://schemas.microsoft.com/office/drawing/2010/main" Requires="a14">
          <p:sp>
            <p:nvSpPr>
              <p:cNvPr id="59402" name="Rectangle 3">
                <a:extLst>
                  <a:ext uri="{FF2B5EF4-FFF2-40B4-BE49-F238E27FC236}">
                    <a16:creationId xmlns:a16="http://schemas.microsoft.com/office/drawing/2014/main" id="{BBA682D2-374C-4CF6-B53B-2EDA4AC2B294}"/>
                  </a:ext>
                </a:extLst>
              </p:cNvPr>
              <p:cNvSpPr>
                <a:spLocks noChangeArrowheads="1"/>
              </p:cNvSpPr>
              <p:nvPr/>
            </p:nvSpPr>
            <p:spPr bwMode="auto">
              <a:xfrm>
                <a:off x="2352675" y="3314700"/>
                <a:ext cx="4445576" cy="39164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lIns="47625" tIns="19050" rIns="47625" bIns="19050">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lnSpc>
                    <a:spcPct val="85000"/>
                  </a:lnSpc>
                  <a:spcBef>
                    <a:spcPct val="0"/>
                  </a:spcBef>
                  <a:buClrTx/>
                  <a:buSzTx/>
                  <a:buFontTx/>
                  <a:buNone/>
                </a:pPr>
                <a:r>
                  <a:rPr kumimoji="1" lang="en-US" altLang="zh-TW" sz="1350" b="1" dirty="0">
                    <a:latin typeface="Arial" panose="020B0604020202020204" pitchFamily="34" charset="0"/>
                  </a:rPr>
                  <a:t>CPI  = </a:t>
                </a:r>
                <a:r>
                  <a:rPr kumimoji="1" lang="zh-TW" altLang="en-US" sz="2700" b="1" dirty="0">
                    <a:latin typeface="Arial" panose="020B0604020202020204" pitchFamily="34" charset="0"/>
                  </a:rPr>
                  <a:t> </a:t>
                </a:r>
                <a:r>
                  <a:rPr kumimoji="1" lang="zh-TW" altLang="en-US" sz="2700" b="1" dirty="0">
                    <a:latin typeface="Arial" panose="020B0604020202020204" pitchFamily="34" charset="0"/>
                    <a:sym typeface="Symbol" panose="05050102010706020507" pitchFamily="18" charset="2"/>
                  </a:rPr>
                  <a:t></a:t>
                </a:r>
                <a:r>
                  <a:rPr kumimoji="1" lang="zh-TW" altLang="en-US" sz="2700" b="1" dirty="0">
                    <a:latin typeface="Arial" panose="020B0604020202020204" pitchFamily="34" charset="0"/>
                  </a:rPr>
                  <a:t> </a:t>
                </a:r>
                <a14:m>
                  <m:oMath xmlns:m="http://schemas.openxmlformats.org/officeDocument/2006/math">
                    <m:sSub>
                      <m:sSubPr>
                        <m:ctrlPr>
                          <a:rPr kumimoji="1" lang="pt-BR" altLang="zh-TW" sz="1600" b="1"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1" lang="en-US" altLang="zh-TW" sz="1600" b="1" i="1" u="none" strike="noStrike" kern="1200" cap="none" spc="0" normalizeH="0" baseline="0" noProof="0" smtClean="0">
                            <a:ln>
                              <a:noFill/>
                            </a:ln>
                            <a:solidFill>
                              <a:prstClr val="black"/>
                            </a:solidFill>
                            <a:effectLst/>
                            <a:uLnTx/>
                            <a:uFillTx/>
                            <a:latin typeface="Cambria Math" panose="02040503050406030204" pitchFamily="18" charset="0"/>
                          </a:rPr>
                          <m:t>𝑪𝑷𝑰</m:t>
                        </m:r>
                      </m:e>
                      <m:sub>
                        <m:r>
                          <a:rPr kumimoji="1" lang="en-US" altLang="zh-TW" sz="1600" b="1" i="1" u="none" strike="noStrike" kern="1200" cap="none" spc="0" normalizeH="0" baseline="0" noProof="0" smtClean="0">
                            <a:ln>
                              <a:noFill/>
                            </a:ln>
                            <a:solidFill>
                              <a:prstClr val="black"/>
                            </a:solidFill>
                            <a:effectLst/>
                            <a:uLnTx/>
                            <a:uFillTx/>
                            <a:latin typeface="Cambria Math" panose="02040503050406030204" pitchFamily="18" charset="0"/>
                          </a:rPr>
                          <m:t>𝒊</m:t>
                        </m:r>
                      </m:sub>
                    </m:sSub>
                  </m:oMath>
                </a14:m>
                <a:r>
                  <a:rPr kumimoji="1" lang="en-US" altLang="zh-TW" sz="1600" b="1" dirty="0">
                    <a:latin typeface="Arial" panose="020B0604020202020204" pitchFamily="34" charset="0"/>
                  </a:rPr>
                  <a:t> </a:t>
                </a:r>
                <a:r>
                  <a:rPr kumimoji="1" lang="en-US" altLang="zh-TW" sz="1350" b="1" dirty="0">
                    <a:latin typeface="Arial" panose="020B0604020202020204" pitchFamily="34" charset="0"/>
                  </a:rPr>
                  <a:t>  * </a:t>
                </a:r>
                <a14:m>
                  <m:oMath xmlns:m="http://schemas.openxmlformats.org/officeDocument/2006/math">
                    <m:sSub>
                      <m:sSubPr>
                        <m:ctrlPr>
                          <a:rPr kumimoji="1" lang="pt-BR" altLang="zh-TW" sz="1600" b="1" i="1">
                            <a:solidFill>
                              <a:prstClr val="black"/>
                            </a:solidFill>
                            <a:latin typeface="Cambria Math" panose="02040503050406030204" pitchFamily="18" charset="0"/>
                          </a:rPr>
                        </m:ctrlPr>
                      </m:sSubPr>
                      <m:e>
                        <m:r>
                          <a:rPr kumimoji="1" lang="en-US" altLang="zh-TW" sz="1600" b="1" i="1" smtClean="0">
                            <a:solidFill>
                              <a:prstClr val="black"/>
                            </a:solidFill>
                            <a:latin typeface="Cambria Math" panose="02040503050406030204" pitchFamily="18" charset="0"/>
                          </a:rPr>
                          <m:t>𝑭</m:t>
                        </m:r>
                      </m:e>
                      <m:sub>
                        <m:r>
                          <a:rPr kumimoji="1" lang="en-US" altLang="zh-TW" sz="1600" b="1" i="1" smtClean="0">
                            <a:solidFill>
                              <a:prstClr val="black"/>
                            </a:solidFill>
                            <a:latin typeface="Cambria Math" panose="02040503050406030204" pitchFamily="18" charset="0"/>
                          </a:rPr>
                          <m:t>𝒊</m:t>
                        </m:r>
                      </m:sub>
                    </m:sSub>
                  </m:oMath>
                </a14:m>
                <a:r>
                  <a:rPr kumimoji="1" lang="en-US" altLang="zh-TW" sz="1600" b="1" dirty="0">
                    <a:latin typeface="Arial" panose="020B0604020202020204" pitchFamily="34" charset="0"/>
                  </a:rPr>
                  <a:t>           </a:t>
                </a:r>
                <a:r>
                  <a:rPr kumimoji="1" lang="en-US" altLang="zh-TW" sz="1350" b="1" dirty="0">
                    <a:latin typeface="Arial" panose="020B0604020202020204" pitchFamily="34" charset="0"/>
                  </a:rPr>
                  <a:t>where </a:t>
                </a:r>
                <a14:m>
                  <m:oMath xmlns:m="http://schemas.openxmlformats.org/officeDocument/2006/math">
                    <m:sSub>
                      <m:sSubPr>
                        <m:ctrlPr>
                          <a:rPr kumimoji="1" lang="pt-BR" altLang="zh-TW" sz="1600" b="1" i="1">
                            <a:solidFill>
                              <a:prstClr val="black"/>
                            </a:solidFill>
                            <a:latin typeface="Cambria Math" panose="02040503050406030204" pitchFamily="18" charset="0"/>
                          </a:rPr>
                        </m:ctrlPr>
                      </m:sSubPr>
                      <m:e>
                        <m:r>
                          <a:rPr kumimoji="1" lang="en-US" altLang="zh-TW" sz="1600" b="1" i="1">
                            <a:solidFill>
                              <a:prstClr val="black"/>
                            </a:solidFill>
                            <a:latin typeface="Cambria Math" panose="02040503050406030204" pitchFamily="18" charset="0"/>
                          </a:rPr>
                          <m:t>𝑭</m:t>
                        </m:r>
                      </m:e>
                      <m:sub>
                        <m:r>
                          <a:rPr kumimoji="1" lang="en-US" altLang="zh-TW" sz="1600" b="1" i="1">
                            <a:solidFill>
                              <a:prstClr val="black"/>
                            </a:solidFill>
                            <a:latin typeface="Cambria Math" panose="02040503050406030204" pitchFamily="18" charset="0"/>
                          </a:rPr>
                          <m:t>𝒊</m:t>
                        </m:r>
                      </m:sub>
                    </m:sSub>
                  </m:oMath>
                </a14:m>
                <a:r>
                  <a:rPr kumimoji="1" lang="en-US" altLang="zh-TW" sz="1600" b="1" dirty="0">
                    <a:solidFill>
                      <a:prstClr val="black"/>
                    </a:solidFill>
                    <a:latin typeface="Arial" panose="020B0604020202020204" pitchFamily="34" charset="0"/>
                  </a:rPr>
                  <a:t> </a:t>
                </a:r>
                <a:r>
                  <a:rPr kumimoji="1" lang="en-US" altLang="zh-TW" sz="1600" b="1" dirty="0">
                    <a:latin typeface="Arial" panose="020B0604020202020204" pitchFamily="34" charset="0"/>
                  </a:rPr>
                  <a:t>    =    </a:t>
                </a:r>
                <a14:m>
                  <m:oMath xmlns:m="http://schemas.openxmlformats.org/officeDocument/2006/math">
                    <m:sSub>
                      <m:sSubPr>
                        <m:ctrlPr>
                          <a:rPr kumimoji="1" lang="pt-BR" altLang="zh-TW" sz="1600" b="1" i="1">
                            <a:solidFill>
                              <a:prstClr val="black"/>
                            </a:solidFill>
                            <a:latin typeface="Cambria Math" panose="02040503050406030204" pitchFamily="18" charset="0"/>
                          </a:rPr>
                        </m:ctrlPr>
                      </m:sSubPr>
                      <m:e>
                        <m:r>
                          <a:rPr kumimoji="1" lang="en-US" altLang="zh-TW" sz="1600" b="1" i="1" smtClean="0">
                            <a:solidFill>
                              <a:prstClr val="black"/>
                            </a:solidFill>
                            <a:latin typeface="Cambria Math" panose="02040503050406030204" pitchFamily="18" charset="0"/>
                          </a:rPr>
                          <m:t>       </m:t>
                        </m:r>
                        <m:r>
                          <a:rPr kumimoji="1" lang="en-US" altLang="zh-TW" sz="1600" b="1" i="1" smtClean="0">
                            <a:solidFill>
                              <a:prstClr val="black"/>
                            </a:solidFill>
                            <a:latin typeface="Cambria Math" panose="02040503050406030204" pitchFamily="18" charset="0"/>
                          </a:rPr>
                          <m:t>𝑰</m:t>
                        </m:r>
                      </m:e>
                      <m:sub>
                        <m:r>
                          <a:rPr kumimoji="1" lang="en-US" altLang="zh-TW" sz="1600" b="1" i="1" smtClean="0">
                            <a:solidFill>
                              <a:prstClr val="black"/>
                            </a:solidFill>
                            <a:latin typeface="Cambria Math" panose="02040503050406030204" pitchFamily="18" charset="0"/>
                          </a:rPr>
                          <m:t>𝒊</m:t>
                        </m:r>
                      </m:sub>
                    </m:sSub>
                  </m:oMath>
                </a14:m>
                <a:endParaRPr kumimoji="1" lang="en-US" altLang="zh-TW" sz="1600" b="1" dirty="0">
                  <a:latin typeface="Arial" panose="020B0604020202020204" pitchFamily="34" charset="0"/>
                </a:endParaRPr>
              </a:p>
            </p:txBody>
          </p:sp>
        </mc:Choice>
        <mc:Fallback>
          <p:sp>
            <p:nvSpPr>
              <p:cNvPr id="59402" name="Rectangle 3">
                <a:extLst>
                  <a:ext uri="{FF2B5EF4-FFF2-40B4-BE49-F238E27FC236}">
                    <a16:creationId xmlns:a16="http://schemas.microsoft.com/office/drawing/2014/main" id="{BBA682D2-374C-4CF6-B53B-2EDA4AC2B294}"/>
                  </a:ext>
                </a:extLst>
              </p:cNvPr>
              <p:cNvSpPr>
                <a:spLocks noRot="1" noChangeAspect="1" noMove="1" noResize="1" noEditPoints="1" noAdjustHandles="1" noChangeArrowheads="1" noChangeShapeType="1" noTextEdit="1"/>
              </p:cNvSpPr>
              <p:nvPr/>
            </p:nvSpPr>
            <p:spPr bwMode="auto">
              <a:xfrm>
                <a:off x="2352675" y="3314700"/>
                <a:ext cx="4445576" cy="391646"/>
              </a:xfrm>
              <a:prstGeom prst="rect">
                <a:avLst/>
              </a:prstGeom>
              <a:blipFill>
                <a:blip r:embed="rId2"/>
                <a:stretch>
                  <a:fillRect l="-1372" t="-37500" b="-468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59403" name="Rectangle 4">
            <a:extLst>
              <a:ext uri="{FF2B5EF4-FFF2-40B4-BE49-F238E27FC236}">
                <a16:creationId xmlns:a16="http://schemas.microsoft.com/office/drawing/2014/main" id="{AB0454DB-DE55-4CFE-81FA-16B4FC718E47}"/>
              </a:ext>
            </a:extLst>
          </p:cNvPr>
          <p:cNvSpPr>
            <a:spLocks noChangeArrowheads="1"/>
          </p:cNvSpPr>
          <p:nvPr/>
        </p:nvSpPr>
        <p:spPr bwMode="auto">
          <a:xfrm>
            <a:off x="2867025" y="3676651"/>
            <a:ext cx="485710" cy="21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7625" tIns="19050" rIns="47625" bIns="19050">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lnSpc>
                <a:spcPct val="85000"/>
              </a:lnSpc>
              <a:spcBef>
                <a:spcPct val="0"/>
              </a:spcBef>
              <a:buClrTx/>
              <a:buSzTx/>
              <a:buFontTx/>
              <a:buNone/>
            </a:pPr>
            <a:r>
              <a:rPr kumimoji="1" lang="en-US" altLang="zh-TW" sz="1350" b="1" i="1">
                <a:latin typeface="Arial" panose="020B0604020202020204" pitchFamily="34" charset="0"/>
              </a:rPr>
              <a:t>i  </a:t>
            </a:r>
            <a:r>
              <a:rPr kumimoji="1" lang="zh-TW" altLang="en-US" sz="1350" b="1">
                <a:latin typeface="Arial" panose="020B0604020202020204" pitchFamily="34" charset="0"/>
              </a:rPr>
              <a:t>= 1</a:t>
            </a:r>
          </a:p>
        </p:txBody>
      </p:sp>
      <p:sp>
        <p:nvSpPr>
          <p:cNvPr id="59404" name="Rectangle 5">
            <a:extLst>
              <a:ext uri="{FF2B5EF4-FFF2-40B4-BE49-F238E27FC236}">
                <a16:creationId xmlns:a16="http://schemas.microsoft.com/office/drawing/2014/main" id="{D8B15416-C1D7-48B6-937E-415AB79C6CF0}"/>
              </a:ext>
            </a:extLst>
          </p:cNvPr>
          <p:cNvSpPr>
            <a:spLocks noChangeArrowheads="1"/>
          </p:cNvSpPr>
          <p:nvPr/>
        </p:nvSpPr>
        <p:spPr bwMode="auto">
          <a:xfrm>
            <a:off x="3000375" y="3124201"/>
            <a:ext cx="201978" cy="21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7625" tIns="19050" rIns="47625" bIns="19050">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lnSpc>
                <a:spcPct val="85000"/>
              </a:lnSpc>
              <a:spcBef>
                <a:spcPct val="0"/>
              </a:spcBef>
              <a:buClrTx/>
              <a:buSzTx/>
              <a:buFontTx/>
              <a:buNone/>
            </a:pPr>
            <a:r>
              <a:rPr kumimoji="1" lang="en-US" altLang="zh-TW" sz="1350" b="1" i="1">
                <a:latin typeface="Arial" panose="020B0604020202020204" pitchFamily="34" charset="0"/>
              </a:rPr>
              <a:t>n</a:t>
            </a:r>
          </a:p>
        </p:txBody>
      </p:sp>
      <p:sp>
        <p:nvSpPr>
          <p:cNvPr id="59409" name="Line 10">
            <a:extLst>
              <a:ext uri="{FF2B5EF4-FFF2-40B4-BE49-F238E27FC236}">
                <a16:creationId xmlns:a16="http://schemas.microsoft.com/office/drawing/2014/main" id="{46C32FC3-4051-4C19-A326-A6A7E83BAF90}"/>
              </a:ext>
            </a:extLst>
          </p:cNvPr>
          <p:cNvSpPr>
            <a:spLocks noChangeShapeType="1"/>
          </p:cNvSpPr>
          <p:nvPr/>
        </p:nvSpPr>
        <p:spPr bwMode="auto">
          <a:xfrm flipV="1">
            <a:off x="6032823" y="3779988"/>
            <a:ext cx="1351989" cy="211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410" name="Rectangle 11">
            <a:extLst>
              <a:ext uri="{FF2B5EF4-FFF2-40B4-BE49-F238E27FC236}">
                <a16:creationId xmlns:a16="http://schemas.microsoft.com/office/drawing/2014/main" id="{0013957E-CF62-4302-9E77-F8323C23F352}"/>
              </a:ext>
            </a:extLst>
          </p:cNvPr>
          <p:cNvSpPr>
            <a:spLocks noChangeArrowheads="1"/>
          </p:cNvSpPr>
          <p:nvPr/>
        </p:nvSpPr>
        <p:spPr bwMode="auto">
          <a:xfrm>
            <a:off x="5939377" y="3790579"/>
            <a:ext cx="1538883" cy="21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7625" tIns="19050" rIns="47625" bIns="19050">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lnSpc>
                <a:spcPct val="85000"/>
              </a:lnSpc>
              <a:spcBef>
                <a:spcPct val="0"/>
              </a:spcBef>
              <a:buClrTx/>
              <a:buSzTx/>
              <a:buFontTx/>
              <a:buNone/>
            </a:pPr>
            <a:r>
              <a:rPr kumimoji="1" lang="en-US" altLang="zh-TW" sz="1350" b="1" dirty="0">
                <a:latin typeface="Arial" panose="020B0604020202020204" pitchFamily="34" charset="0"/>
              </a:rPr>
              <a:t>Instruction Count</a:t>
            </a:r>
          </a:p>
        </p:txBody>
      </p:sp>
      <p:sp>
        <p:nvSpPr>
          <p:cNvPr id="59411" name="Rectangle 12">
            <a:extLst>
              <a:ext uri="{FF2B5EF4-FFF2-40B4-BE49-F238E27FC236}">
                <a16:creationId xmlns:a16="http://schemas.microsoft.com/office/drawing/2014/main" id="{1C257577-A8E4-4234-A98A-F75D19C00C6C}"/>
              </a:ext>
            </a:extLst>
          </p:cNvPr>
          <p:cNvSpPr>
            <a:spLocks noChangeArrowheads="1"/>
          </p:cNvSpPr>
          <p:nvPr/>
        </p:nvSpPr>
        <p:spPr bwMode="auto">
          <a:xfrm>
            <a:off x="1439467" y="2733675"/>
            <a:ext cx="2600071" cy="27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7625" tIns="19050" rIns="47625" bIns="19050">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lnSpc>
                <a:spcPct val="85000"/>
              </a:lnSpc>
              <a:spcBef>
                <a:spcPct val="0"/>
              </a:spcBef>
              <a:buClrTx/>
              <a:buSzTx/>
              <a:buFontTx/>
              <a:buChar char="•"/>
            </a:pPr>
            <a:r>
              <a:rPr kumimoji="1" lang="en-US" altLang="zh-TW" sz="1800" b="1">
                <a:latin typeface="Arial" panose="020B0604020202020204" pitchFamily="34" charset="0"/>
              </a:rPr>
              <a:t>Instruction Frequency</a:t>
            </a:r>
          </a:p>
        </p:txBody>
      </p:sp>
      <p:sp>
        <p:nvSpPr>
          <p:cNvPr id="32" name="Rectangle 13">
            <a:extLst>
              <a:ext uri="{FF2B5EF4-FFF2-40B4-BE49-F238E27FC236}">
                <a16:creationId xmlns:a16="http://schemas.microsoft.com/office/drawing/2014/main" id="{A343868D-BAC3-49E7-A805-D3592F1D3246}"/>
              </a:ext>
            </a:extLst>
          </p:cNvPr>
          <p:cNvSpPr txBox="1">
            <a:spLocks noChangeArrowheads="1"/>
          </p:cNvSpPr>
          <p:nvPr/>
        </p:nvSpPr>
        <p:spPr bwMode="auto">
          <a:xfrm>
            <a:off x="1543050" y="4114800"/>
            <a:ext cx="571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66" tIns="33338" rIns="67866" bIns="33338"/>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16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16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6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6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6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600">
                <a:solidFill>
                  <a:schemeClr val="tx1"/>
                </a:solidFill>
                <a:latin typeface="+mn-lt"/>
              </a:defRPr>
            </a:lvl9pPr>
          </a:lstStyle>
          <a:p>
            <a:pPr marL="214313" indent="-214313" eaLnBrk="1" hangingPunct="1">
              <a:buNone/>
              <a:defRPr/>
            </a:pPr>
            <a:r>
              <a:rPr lang="en-US" altLang="zh-TW" sz="1800" kern="0">
                <a:ea typeface="新細明體" panose="02020500000000000000" pitchFamily="18" charset="-120"/>
              </a:rPr>
              <a:t>Invest resources where time is spent!</a:t>
            </a:r>
          </a:p>
        </p:txBody>
      </p:sp>
      <p:sp>
        <p:nvSpPr>
          <p:cNvPr id="59413" name="Rectangle 14">
            <a:extLst>
              <a:ext uri="{FF2B5EF4-FFF2-40B4-BE49-F238E27FC236}">
                <a16:creationId xmlns:a16="http://schemas.microsoft.com/office/drawing/2014/main" id="{5BE8AF9F-98AD-4121-B6AD-D2963ADC43A5}"/>
              </a:ext>
            </a:extLst>
          </p:cNvPr>
          <p:cNvSpPr>
            <a:spLocks noChangeArrowheads="1"/>
          </p:cNvSpPr>
          <p:nvPr/>
        </p:nvSpPr>
        <p:spPr bwMode="auto">
          <a:xfrm>
            <a:off x="5056585" y="3271838"/>
            <a:ext cx="137122" cy="55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spcBef>
                <a:spcPct val="0"/>
              </a:spcBef>
              <a:buClrTx/>
              <a:buSzTx/>
              <a:buFontTx/>
              <a:buNone/>
            </a:pPr>
            <a:endParaRPr kumimoji="1" lang="zh-TW" altLang="en-US" sz="1050" b="1">
              <a:latin typeface="Arial" panose="020B0604020202020204" pitchFamily="34" charset="0"/>
            </a:endParaRPr>
          </a:p>
          <a:p>
            <a:pPr>
              <a:spcBef>
                <a:spcPct val="0"/>
              </a:spcBef>
              <a:buClrTx/>
              <a:buSzTx/>
              <a:buFontTx/>
              <a:buNone/>
            </a:pPr>
            <a:endParaRPr kumimoji="1" lang="zh-TW" altLang="en-US" sz="1050" b="1">
              <a:latin typeface="Arial" panose="020B0604020202020204" pitchFamily="34" charset="0"/>
            </a:endParaRPr>
          </a:p>
          <a:p>
            <a:pPr eaLnBrk="1" hangingPunct="1">
              <a:spcBef>
                <a:spcPct val="0"/>
              </a:spcBef>
              <a:buClrTx/>
              <a:buSzTx/>
              <a:buFontTx/>
              <a:buNone/>
            </a:pPr>
            <a:endParaRPr kumimoji="1" lang="zh-TW" altLang="en-US" sz="1050" b="1">
              <a:latin typeface="Arial" panose="020B0604020202020204" pitchFamily="34" charset="0"/>
            </a:endParaRPr>
          </a:p>
        </p:txBody>
      </p:sp>
      <p:sp>
        <p:nvSpPr>
          <p:cNvPr id="59414" name="Rectangle 15">
            <a:extLst>
              <a:ext uri="{FF2B5EF4-FFF2-40B4-BE49-F238E27FC236}">
                <a16:creationId xmlns:a16="http://schemas.microsoft.com/office/drawing/2014/main" id="{6A84A95B-2BFE-4996-AF99-9F1BFF37C545}"/>
              </a:ext>
            </a:extLst>
          </p:cNvPr>
          <p:cNvSpPr>
            <a:spLocks noChangeArrowheads="1"/>
          </p:cNvSpPr>
          <p:nvPr/>
        </p:nvSpPr>
        <p:spPr bwMode="auto">
          <a:xfrm>
            <a:off x="1964531" y="2041923"/>
            <a:ext cx="4245618" cy="4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spcBef>
                <a:spcPct val="0"/>
              </a:spcBef>
              <a:buClrTx/>
              <a:buSzTx/>
              <a:buFontTx/>
              <a:buNone/>
            </a:pPr>
            <a:r>
              <a:rPr kumimoji="1" lang="en-US" altLang="zh-TW" sz="1350" b="1">
                <a:latin typeface="Arial" panose="020B0604020202020204" pitchFamily="34" charset="0"/>
              </a:rPr>
              <a:t>CPI = (CPU Time * Clock Rate) / Instruction Count </a:t>
            </a:r>
          </a:p>
          <a:p>
            <a:pPr>
              <a:spcBef>
                <a:spcPct val="0"/>
              </a:spcBef>
              <a:buClrTx/>
              <a:buSzTx/>
              <a:buFontTx/>
              <a:buNone/>
            </a:pPr>
            <a:r>
              <a:rPr kumimoji="1" lang="en-US" altLang="zh-TW" sz="1350" b="1">
                <a:latin typeface="Arial" panose="020B0604020202020204" pitchFamily="34" charset="0"/>
              </a:rPr>
              <a:t>       </a:t>
            </a:r>
            <a:r>
              <a:rPr kumimoji="1" lang="zh-TW" altLang="en-US" sz="1350" b="1">
                <a:latin typeface="Arial" panose="020B0604020202020204" pitchFamily="34" charset="0"/>
              </a:rPr>
              <a:t>= </a:t>
            </a:r>
            <a:r>
              <a:rPr kumimoji="1" lang="en-US" altLang="zh-TW" sz="1350" b="1">
                <a:latin typeface="Arial" panose="020B0604020202020204" pitchFamily="34" charset="0"/>
              </a:rPr>
              <a:t>Cycles/ Instruction Count </a:t>
            </a:r>
          </a:p>
        </p:txBody>
      </p:sp>
      <p:sp>
        <p:nvSpPr>
          <p:cNvPr id="59415" name="Rectangle 16">
            <a:extLst>
              <a:ext uri="{FF2B5EF4-FFF2-40B4-BE49-F238E27FC236}">
                <a16:creationId xmlns:a16="http://schemas.microsoft.com/office/drawing/2014/main" id="{5E8B0E48-CA1A-4D44-A7F1-320CA79554F9}"/>
              </a:ext>
            </a:extLst>
          </p:cNvPr>
          <p:cNvSpPr>
            <a:spLocks noChangeArrowheads="1"/>
          </p:cNvSpPr>
          <p:nvPr/>
        </p:nvSpPr>
        <p:spPr bwMode="auto">
          <a:xfrm>
            <a:off x="1433513" y="1697832"/>
            <a:ext cx="3606982"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a:spcBef>
                <a:spcPct val="0"/>
              </a:spcBef>
              <a:buClrTx/>
              <a:buSzTx/>
              <a:buFontTx/>
              <a:buChar char="•"/>
            </a:pPr>
            <a:r>
              <a:rPr kumimoji="1" lang="en-US" altLang="zh-TW" sz="1800" b="1">
                <a:latin typeface="Arial" panose="020B0604020202020204" pitchFamily="34" charset="0"/>
              </a:rPr>
              <a:t>Average Cycles per Instruction</a:t>
            </a:r>
          </a:p>
        </p:txBody>
      </p:sp>
    </p:spTree>
  </p:cSld>
  <p:clrMapOvr>
    <a:masterClrMapping/>
  </p:clrMapOvr>
  <p:transition>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108349"/>
            <a:ext cx="7730810" cy="519113"/>
          </a:xfrm>
        </p:spPr>
        <p:txBody>
          <a:bodyPr/>
          <a:lstStyle/>
          <a:p>
            <a:r>
              <a:rPr lang="en-US" sz="3200" dirty="0"/>
              <a:t>Power Issue</a:t>
            </a:r>
          </a:p>
        </p:txBody>
      </p:sp>
      <p:sp>
        <p:nvSpPr>
          <p:cNvPr id="3" name="Content Placeholder 2"/>
          <p:cNvSpPr>
            <a:spLocks noGrp="1"/>
          </p:cNvSpPr>
          <p:nvPr>
            <p:ph idx="1"/>
          </p:nvPr>
        </p:nvSpPr>
        <p:spPr>
          <a:xfrm>
            <a:off x="457200" y="803513"/>
            <a:ext cx="8229600" cy="3699907"/>
          </a:xfrm>
        </p:spPr>
        <p:txBody>
          <a:bodyPr/>
          <a:lstStyle/>
          <a:p>
            <a:pPr marL="0" indent="0" algn="ctr">
              <a:buNone/>
            </a:pPr>
            <a:r>
              <a:rPr lang="en-US" sz="2400" i="1" dirty="0" err="1"/>
              <a:t>P</a:t>
            </a:r>
            <a:r>
              <a:rPr lang="en-US" sz="2400" baseline="-25000" dirty="0" err="1"/>
              <a:t>dynamic</a:t>
            </a:r>
            <a:r>
              <a:rPr lang="en-US" sz="2400" dirty="0"/>
              <a:t> = 0.5 × </a:t>
            </a:r>
            <a:r>
              <a:rPr lang="en-US" sz="2400" i="1" dirty="0"/>
              <a:t>C</a:t>
            </a:r>
            <a:r>
              <a:rPr lang="en-US" sz="2400" i="1" baseline="-25000" dirty="0"/>
              <a:t>L</a:t>
            </a:r>
            <a:r>
              <a:rPr lang="en-US" sz="2400" dirty="0"/>
              <a:t> × </a:t>
            </a:r>
            <a:r>
              <a:rPr lang="en-US" sz="2400" i="1" dirty="0"/>
              <a:t>V</a:t>
            </a:r>
            <a:r>
              <a:rPr lang="en-US" sz="2400" i="1" baseline="-25000" dirty="0"/>
              <a:t>dd</a:t>
            </a:r>
            <a:r>
              <a:rPr lang="en-US" sz="2400" baseline="30000" dirty="0"/>
              <a:t>2</a:t>
            </a:r>
            <a:r>
              <a:rPr lang="en-US" sz="2400" dirty="0"/>
              <a:t> × </a:t>
            </a:r>
            <a:r>
              <a:rPr lang="en-US" sz="2400" i="1" dirty="0" err="1"/>
              <a:t>f</a:t>
            </a:r>
            <a:r>
              <a:rPr lang="en-US" sz="2400" baseline="-25000" dirty="0" err="1"/>
              <a:t>switching</a:t>
            </a:r>
            <a:endParaRPr lang="en-US" sz="2400" baseline="-25000" dirty="0"/>
          </a:p>
          <a:p>
            <a:endParaRPr lang="en-US" dirty="0"/>
          </a:p>
          <a:p>
            <a:r>
              <a:rPr kumimoji="1" lang="en-US" sz="2400" b="0" i="1"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cs typeface="+mn-cs"/>
              </a:rPr>
              <a:t>C</a:t>
            </a:r>
            <a:r>
              <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L  is the load capacitance, which is the charge go in and out of a transistor</a:t>
            </a:r>
          </a:p>
          <a:p>
            <a:r>
              <a:rPr lang="en-US" sz="2800" i="1" baseline="-25000" dirty="0" err="1">
                <a:solidFill>
                  <a:prstClr val="black"/>
                </a:solidFill>
              </a:rPr>
              <a:t>V</a:t>
            </a:r>
            <a:r>
              <a:rPr lang="en-US" i="1" baseline="-25000" dirty="0" err="1">
                <a:solidFill>
                  <a:prstClr val="black"/>
                </a:solidFill>
              </a:rPr>
              <a:t>dd</a:t>
            </a:r>
            <a:r>
              <a:rPr lang="en-US" i="1" baseline="-25000" dirty="0">
                <a:solidFill>
                  <a:prstClr val="black"/>
                </a:solidFill>
              </a:rPr>
              <a:t> is the supply voltage</a:t>
            </a:r>
          </a:p>
          <a:p>
            <a:r>
              <a:rPr lang="en-US" i="1" baseline="-25000" dirty="0">
                <a:solidFill>
                  <a:prstClr val="black"/>
                </a:solidFill>
              </a:rPr>
              <a:t>f</a:t>
            </a:r>
            <a:r>
              <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 is the clock frequency</a:t>
            </a:r>
          </a:p>
          <a:p>
            <a:r>
              <a:rPr lang="en-US" i="1" baseline="-25000" dirty="0">
                <a:solidFill>
                  <a:prstClr val="black"/>
                </a:solidFill>
              </a:rPr>
              <a:t>This is per transistor dynamic power, the total power is P x total number of transistors.</a:t>
            </a:r>
          </a:p>
          <a:p>
            <a:r>
              <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When the transistor becomes so small (e.g. close to 22nm), the static power starts to approach the dynamic power. Now high end processes are close to 4-5nm.</a:t>
            </a:r>
          </a:p>
          <a:p>
            <a:pPr marL="0" indent="0">
              <a:buNone/>
            </a:pPr>
            <a:endPar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endParaRPr>
          </a:p>
        </p:txBody>
      </p:sp>
      <p:sp>
        <p:nvSpPr>
          <p:cNvPr id="4" name="灯片编号占位符 3"/>
          <p:cNvSpPr>
            <a:spLocks noGrp="1"/>
          </p:cNvSpPr>
          <p:nvPr>
            <p:ph type="sldNum" sz="quarter" idx="10"/>
          </p:nvPr>
        </p:nvSpPr>
        <p:spPr/>
        <p:txBody>
          <a:bodyPr/>
          <a:lstStyle/>
          <a:p>
            <a:fld id="{D9B6BDF2-6896-4B98-8776-C18582F63BA5}" type="slidenum">
              <a:rPr lang="zh-TW" altLang="en-US" smtClean="0"/>
              <a:t>62</a:t>
            </a:fld>
            <a:endParaRPr lang="zh-TW" altLang="en-US"/>
          </a:p>
        </p:txBody>
      </p:sp>
    </p:spTree>
    <p:extLst>
      <p:ext uri="{BB962C8B-B14F-4D97-AF65-F5344CB8AC3E}">
        <p14:creationId xmlns:p14="http://schemas.microsoft.com/office/powerpoint/2010/main" val="1035926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108349"/>
            <a:ext cx="7730810" cy="519113"/>
          </a:xfrm>
        </p:spPr>
        <p:txBody>
          <a:bodyPr/>
          <a:lstStyle/>
          <a:p>
            <a:r>
              <a:rPr lang="en-US" sz="3200" dirty="0"/>
              <a:t>Power Issue</a:t>
            </a:r>
          </a:p>
        </p:txBody>
      </p:sp>
      <p:sp>
        <p:nvSpPr>
          <p:cNvPr id="3" name="Content Placeholder 2"/>
          <p:cNvSpPr>
            <a:spLocks noGrp="1"/>
          </p:cNvSpPr>
          <p:nvPr>
            <p:ph idx="1"/>
          </p:nvPr>
        </p:nvSpPr>
        <p:spPr>
          <a:xfrm>
            <a:off x="446090" y="807624"/>
            <a:ext cx="8229600" cy="3273550"/>
          </a:xfrm>
        </p:spPr>
        <p:txBody>
          <a:bodyPr/>
          <a:lstStyle/>
          <a:p>
            <a:pPr marL="0" indent="0" algn="ctr">
              <a:buNone/>
            </a:pPr>
            <a:r>
              <a:rPr lang="en-US" sz="2400" i="1" dirty="0" err="1"/>
              <a:t>P</a:t>
            </a:r>
            <a:r>
              <a:rPr lang="en-US" sz="2400" baseline="-25000" dirty="0" err="1"/>
              <a:t>dynamic</a:t>
            </a:r>
            <a:r>
              <a:rPr lang="en-US" sz="2400" dirty="0"/>
              <a:t> = 0.5 × </a:t>
            </a:r>
            <a:r>
              <a:rPr lang="en-US" sz="2400" i="1" dirty="0"/>
              <a:t>C</a:t>
            </a:r>
            <a:r>
              <a:rPr lang="en-US" sz="2400" i="1" baseline="-25000" dirty="0"/>
              <a:t>L</a:t>
            </a:r>
            <a:r>
              <a:rPr lang="en-US" sz="2400" dirty="0"/>
              <a:t> × </a:t>
            </a:r>
            <a:r>
              <a:rPr lang="en-US" sz="2400" i="1" dirty="0"/>
              <a:t>V</a:t>
            </a:r>
            <a:r>
              <a:rPr lang="en-US" sz="2400" i="1" baseline="-25000" dirty="0"/>
              <a:t>dd</a:t>
            </a:r>
            <a:r>
              <a:rPr lang="en-US" sz="2400" baseline="30000" dirty="0"/>
              <a:t>2</a:t>
            </a:r>
            <a:r>
              <a:rPr lang="en-US" sz="2400" dirty="0"/>
              <a:t> × </a:t>
            </a:r>
            <a:r>
              <a:rPr lang="en-US" sz="2400" i="1" dirty="0" err="1"/>
              <a:t>f</a:t>
            </a:r>
            <a:r>
              <a:rPr lang="en-US" sz="2400" baseline="-25000" dirty="0" err="1"/>
              <a:t>switching</a:t>
            </a:r>
            <a:endParaRPr lang="en-US" dirty="0"/>
          </a:p>
          <a:p>
            <a:r>
              <a:rPr lang="en-US" sz="2400" dirty="0"/>
              <a:t>Example</a:t>
            </a:r>
          </a:p>
          <a:p>
            <a:pPr lvl="1"/>
            <a:r>
              <a:rPr lang="en-US" dirty="0"/>
              <a:t>If the transistor size shrinks by 2x, the total number of transistors increases by 4X in the same area.</a:t>
            </a:r>
          </a:p>
          <a:p>
            <a:pPr lvl="1"/>
            <a:r>
              <a:rPr lang="en-US" dirty="0"/>
              <a:t>The </a:t>
            </a:r>
            <a:r>
              <a:rPr kumimoji="1" lang="en-US" sz="2400" b="0" i="1"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cs typeface="+mn-cs"/>
              </a:rPr>
              <a:t>C</a:t>
            </a:r>
            <a:r>
              <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L </a:t>
            </a:r>
            <a:r>
              <a:rPr lang="en-US" dirty="0"/>
              <a:t> may decrease by 2x</a:t>
            </a:r>
          </a:p>
          <a:p>
            <a:pPr lvl="1"/>
            <a:r>
              <a:rPr lang="en-US" dirty="0"/>
              <a:t>Assuming the frequency is doubled to 2x</a:t>
            </a:r>
          </a:p>
          <a:p>
            <a:pPr marR="0" lvl="0" algn="l" defTabSz="914400" rtl="0" eaLnBrk="1" fontAlgn="auto" latinLnBrk="0" hangingPunct="1">
              <a:lnSpc>
                <a:spcPct val="100000"/>
              </a:lnSpc>
              <a:spcBef>
                <a:spcPts val="0"/>
              </a:spcBef>
              <a:spcAft>
                <a:spcPts val="0"/>
              </a:spcAft>
              <a:buClrTx/>
              <a:buSzPct val="200000"/>
              <a:buFont typeface="Arial" panose="020B0604020202020204" pitchFamily="34" charset="0"/>
              <a:buChar char="•"/>
              <a:tabLst/>
              <a:defRPr/>
            </a:pPr>
            <a:r>
              <a:rPr lang="en-US" dirty="0"/>
              <a:t>How much should we lower the </a:t>
            </a:r>
            <a:r>
              <a:rPr kumimoji="1" lang="en-US" sz="2400" b="0" i="1" u="none" strike="noStrike" kern="0" cap="none" spc="0" normalizeH="0" baseline="0" noProof="0" dirty="0" err="1">
                <a:ln>
                  <a:noFill/>
                </a:ln>
                <a:solidFill>
                  <a:prstClr val="black"/>
                </a:solidFill>
                <a:effectLst/>
                <a:uLnTx/>
                <a:uFillTx/>
                <a:latin typeface="Calibri" panose="020F07020304040A0204" pitchFamily="34" charset="0"/>
                <a:ea typeface="標楷體" pitchFamily="65" charset="-120"/>
                <a:cs typeface="+mn-cs"/>
              </a:rPr>
              <a:t>V</a:t>
            </a:r>
            <a:r>
              <a:rPr kumimoji="1" lang="en-US" sz="2400" b="0" i="1" u="none" strike="noStrike" kern="0" cap="none" spc="0" normalizeH="0" baseline="-25000" noProof="0" dirty="0" err="1">
                <a:ln>
                  <a:noFill/>
                </a:ln>
                <a:solidFill>
                  <a:prstClr val="black"/>
                </a:solidFill>
                <a:effectLst/>
                <a:uLnTx/>
                <a:uFillTx/>
                <a:latin typeface="Calibri" panose="020F07020304040A0204" pitchFamily="34" charset="0"/>
                <a:ea typeface="標楷體" pitchFamily="65" charset="-120"/>
                <a:cs typeface="+mn-cs"/>
              </a:rPr>
              <a:t>dd</a:t>
            </a:r>
            <a:r>
              <a:rPr kumimoji="0" lang="en-US" sz="1800" kern="1200" dirty="0">
                <a:solidFill>
                  <a:prstClr val="black"/>
                </a:solidFill>
                <a:latin typeface="Arial"/>
                <a:cs typeface="Calibri" panose="020F07020304040A0204" pitchFamily="34" charset="0"/>
              </a:rPr>
              <a:t> </a:t>
            </a:r>
            <a:r>
              <a:rPr lang="en-US" dirty="0"/>
              <a:t>to maintain the same dynamic power consumption?</a:t>
            </a:r>
          </a:p>
        </p:txBody>
      </p:sp>
      <p:sp>
        <p:nvSpPr>
          <p:cNvPr id="4" name="灯片编号占位符 3"/>
          <p:cNvSpPr>
            <a:spLocks noGrp="1"/>
          </p:cNvSpPr>
          <p:nvPr>
            <p:ph type="sldNum" sz="quarter" idx="10"/>
          </p:nvPr>
        </p:nvSpPr>
        <p:spPr/>
        <p:txBody>
          <a:bodyPr/>
          <a:lstStyle/>
          <a:p>
            <a:fld id="{D9B6BDF2-6896-4B98-8776-C18582F63BA5}" type="slidenum">
              <a:rPr lang="zh-TW" altLang="en-US" smtClean="0"/>
              <a:t>63</a:t>
            </a:fld>
            <a:endParaRPr lang="zh-TW" altLang="en-US"/>
          </a:p>
        </p:txBody>
      </p:sp>
      <p:sp>
        <p:nvSpPr>
          <p:cNvPr id="5" name="TextBox 4">
            <a:extLst>
              <a:ext uri="{FF2B5EF4-FFF2-40B4-BE49-F238E27FC236}">
                <a16:creationId xmlns:a16="http://schemas.microsoft.com/office/drawing/2014/main" id="{7C483DFC-FCE7-412F-8B77-BBC853E7B80D}"/>
              </a:ext>
            </a:extLst>
          </p:cNvPr>
          <p:cNvSpPr txBox="1"/>
          <p:nvPr/>
        </p:nvSpPr>
        <p:spPr>
          <a:xfrm>
            <a:off x="4114801" y="3890611"/>
            <a:ext cx="3403599" cy="369332"/>
          </a:xfrm>
          <a:prstGeom prst="rect">
            <a:avLst/>
          </a:prstGeom>
          <a:noFill/>
        </p:spPr>
        <p:txBody>
          <a:bodyPr wrap="square" rtlCol="0" anchor="ctr" anchorCtr="1">
            <a:spAutoFit/>
          </a:bodyPr>
          <a:lstStyle/>
          <a:p>
            <a:r>
              <a:rPr lang="en-US" dirty="0">
                <a:ea typeface="標楷體" pitchFamily="65" charset="-120"/>
                <a:cs typeface="Calibri" panose="020F07020304040A0204" pitchFamily="34" charset="0"/>
              </a:rPr>
              <a:t>New P = Old P x 4 x ½ </a:t>
            </a:r>
            <a:r>
              <a:rPr lang="en-US" dirty="0">
                <a:solidFill>
                  <a:prstClr val="black"/>
                </a:solidFill>
                <a:latin typeface="Arial"/>
                <a:ea typeface="標楷體" pitchFamily="65" charset="-120"/>
                <a:cs typeface="Calibri" panose="020F07020304040A0204" pitchFamily="34" charset="0"/>
              </a:rPr>
              <a:t>x 2 x ?</a:t>
            </a:r>
            <a:r>
              <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  </a:t>
            </a:r>
            <a:r>
              <a:rPr lang="en-US" dirty="0">
                <a:ea typeface="標楷體" pitchFamily="65" charset="-120"/>
                <a:cs typeface="Calibri" panose="020F07020304040A0204" pitchFamily="34" charset="0"/>
              </a:rPr>
              <a:t> </a:t>
            </a:r>
          </a:p>
        </p:txBody>
      </p:sp>
      <p:sp>
        <p:nvSpPr>
          <p:cNvPr id="6" name="TextBox 5">
            <a:extLst>
              <a:ext uri="{FF2B5EF4-FFF2-40B4-BE49-F238E27FC236}">
                <a16:creationId xmlns:a16="http://schemas.microsoft.com/office/drawing/2014/main" id="{D5CF6122-4D50-4AE2-9F32-0E9E47253B8E}"/>
              </a:ext>
            </a:extLst>
          </p:cNvPr>
          <p:cNvSpPr txBox="1"/>
          <p:nvPr/>
        </p:nvSpPr>
        <p:spPr>
          <a:xfrm>
            <a:off x="6299200" y="4192681"/>
            <a:ext cx="431528" cy="461665"/>
          </a:xfrm>
          <a:prstGeom prst="rect">
            <a:avLst/>
          </a:prstGeom>
          <a:noFill/>
        </p:spPr>
        <p:txBody>
          <a:bodyPr wrap="none" rtlCol="0" anchor="ctr" anchorCtr="1">
            <a:spAutoFit/>
          </a:bodyPr>
          <a:lstStyle/>
          <a:p>
            <a:r>
              <a:rPr kumimoji="1" lang="en-US" sz="2400" b="0" i="1"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cs typeface="+mn-cs"/>
              </a:rPr>
              <a:t>C</a:t>
            </a:r>
            <a:r>
              <a:rPr kumimoji="1" lang="en-US" sz="2400" b="0" i="1" u="none" strike="noStrike" kern="0" cap="none" spc="0" normalizeH="0" baseline="-25000" noProof="0" dirty="0">
                <a:ln>
                  <a:noFill/>
                </a:ln>
                <a:solidFill>
                  <a:prstClr val="black"/>
                </a:solidFill>
                <a:effectLst/>
                <a:uLnTx/>
                <a:uFillTx/>
                <a:latin typeface="Calibri" panose="020F07020304040A0204" pitchFamily="34" charset="0"/>
                <a:ea typeface="標楷體" pitchFamily="65" charset="-120"/>
                <a:cs typeface="+mn-cs"/>
              </a:rPr>
              <a:t>L</a:t>
            </a:r>
            <a:endParaRPr lang="en-US" dirty="0">
              <a:ea typeface="標楷體" pitchFamily="65" charset="-120"/>
              <a:cs typeface="Calibri" panose="020F07020304040A0204" pitchFamily="34" charset="0"/>
            </a:endParaRPr>
          </a:p>
        </p:txBody>
      </p:sp>
      <p:cxnSp>
        <p:nvCxnSpPr>
          <p:cNvPr id="8" name="Straight Arrow Connector 7">
            <a:extLst>
              <a:ext uri="{FF2B5EF4-FFF2-40B4-BE49-F238E27FC236}">
                <a16:creationId xmlns:a16="http://schemas.microsoft.com/office/drawing/2014/main" id="{F4918A74-3CAC-4D49-8139-BEEAEC892E5A}"/>
              </a:ext>
            </a:extLst>
          </p:cNvPr>
          <p:cNvCxnSpPr/>
          <p:nvPr/>
        </p:nvCxnSpPr>
        <p:spPr bwMode="auto">
          <a:xfrm flipV="1">
            <a:off x="6502400" y="4167105"/>
            <a:ext cx="0" cy="168771"/>
          </a:xfrm>
          <a:prstGeom prst="straightConnector1">
            <a:avLst/>
          </a:prstGeom>
          <a:noFill/>
          <a:ln w="15875" cap="flat" cmpd="sng" algn="ctr">
            <a:solidFill>
              <a:srgbClr val="FF0000"/>
            </a:solidFill>
            <a:prstDash val="solid"/>
            <a:round/>
            <a:headEnd type="none" w="med" len="med"/>
            <a:tailEnd type="triangle"/>
          </a:ln>
        </p:spPr>
      </p:cxnSp>
      <p:sp>
        <p:nvSpPr>
          <p:cNvPr id="9" name="TextBox 8">
            <a:extLst>
              <a:ext uri="{FF2B5EF4-FFF2-40B4-BE49-F238E27FC236}">
                <a16:creationId xmlns:a16="http://schemas.microsoft.com/office/drawing/2014/main" id="{1312F9CA-42D6-4C5F-B30C-9E2416B3E0D4}"/>
              </a:ext>
            </a:extLst>
          </p:cNvPr>
          <p:cNvSpPr txBox="1"/>
          <p:nvPr/>
        </p:nvSpPr>
        <p:spPr>
          <a:xfrm>
            <a:off x="6693036" y="4214362"/>
            <a:ext cx="279244" cy="461665"/>
          </a:xfrm>
          <a:prstGeom prst="rect">
            <a:avLst/>
          </a:prstGeom>
          <a:noFill/>
        </p:spPr>
        <p:txBody>
          <a:bodyPr wrap="none" rtlCol="0" anchor="ctr" anchorCtr="1">
            <a:spAutoFit/>
          </a:bodyPr>
          <a:lstStyle/>
          <a:p>
            <a:r>
              <a:rPr kumimoji="1" lang="en-US" sz="2400" i="1" kern="0" dirty="0">
                <a:solidFill>
                  <a:prstClr val="black"/>
                </a:solidFill>
                <a:latin typeface="Calibri" panose="020F07020304040A0204" pitchFamily="34" charset="0"/>
                <a:ea typeface="標楷體" pitchFamily="65" charset="-120"/>
              </a:rPr>
              <a:t>f</a:t>
            </a:r>
            <a:endParaRPr lang="en-US" dirty="0">
              <a:ea typeface="標楷體" pitchFamily="65" charset="-120"/>
              <a:cs typeface="Calibri" panose="020F07020304040A0204" pitchFamily="34" charset="0"/>
            </a:endParaRPr>
          </a:p>
        </p:txBody>
      </p:sp>
      <p:cxnSp>
        <p:nvCxnSpPr>
          <p:cNvPr id="10" name="Straight Arrow Connector 9">
            <a:extLst>
              <a:ext uri="{FF2B5EF4-FFF2-40B4-BE49-F238E27FC236}">
                <a16:creationId xmlns:a16="http://schemas.microsoft.com/office/drawing/2014/main" id="{A1BF0055-F7F1-4041-8BCA-88E7D79C5A38}"/>
              </a:ext>
            </a:extLst>
          </p:cNvPr>
          <p:cNvCxnSpPr/>
          <p:nvPr/>
        </p:nvCxnSpPr>
        <p:spPr bwMode="auto">
          <a:xfrm flipV="1">
            <a:off x="6896236" y="4188786"/>
            <a:ext cx="0" cy="168771"/>
          </a:xfrm>
          <a:prstGeom prst="straightConnector1">
            <a:avLst/>
          </a:prstGeom>
          <a:noFill/>
          <a:ln w="15875" cap="flat" cmpd="sng" algn="ctr">
            <a:solidFill>
              <a:srgbClr val="FF0000"/>
            </a:solidFill>
            <a:prstDash val="solid"/>
            <a:round/>
            <a:headEnd type="none" w="med" len="med"/>
            <a:tailEnd type="triangle"/>
          </a:ln>
        </p:spPr>
      </p:cxnSp>
      <p:sp>
        <p:nvSpPr>
          <p:cNvPr id="11" name="TextBox 10">
            <a:extLst>
              <a:ext uri="{FF2B5EF4-FFF2-40B4-BE49-F238E27FC236}">
                <a16:creationId xmlns:a16="http://schemas.microsoft.com/office/drawing/2014/main" id="{672756EF-F39B-4E7C-BE46-0FAC02387347}"/>
              </a:ext>
            </a:extLst>
          </p:cNvPr>
          <p:cNvSpPr txBox="1"/>
          <p:nvPr/>
        </p:nvSpPr>
        <p:spPr>
          <a:xfrm>
            <a:off x="7098891" y="4214362"/>
            <a:ext cx="570990" cy="461665"/>
          </a:xfrm>
          <a:prstGeom prst="rect">
            <a:avLst/>
          </a:prstGeom>
          <a:noFill/>
        </p:spPr>
        <p:txBody>
          <a:bodyPr wrap="none"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2400" i="1" kern="0" dirty="0" err="1">
                <a:solidFill>
                  <a:prstClr val="black"/>
                </a:solidFill>
                <a:latin typeface="Calibri" panose="020F07020304040A0204" pitchFamily="34" charset="0"/>
                <a:ea typeface="標楷體" pitchFamily="65" charset="-120"/>
              </a:rPr>
              <a:t>V</a:t>
            </a:r>
            <a:r>
              <a:rPr kumimoji="1" lang="en-US" sz="2400" i="1" kern="0" baseline="-25000" dirty="0" err="1">
                <a:solidFill>
                  <a:prstClr val="black"/>
                </a:solidFill>
                <a:latin typeface="Calibri" panose="020F07020304040A0204" pitchFamily="34" charset="0"/>
                <a:ea typeface="標楷體" pitchFamily="65" charset="-120"/>
              </a:rPr>
              <a:t>dd</a:t>
            </a:r>
            <a:endParaRPr kumimoji="0" lang="en-US" sz="1800" b="0" i="0" u="none" strike="noStrike" kern="1200" cap="none" spc="0" normalizeH="0" baseline="0" noProof="0" dirty="0">
              <a:ln>
                <a:noFill/>
              </a:ln>
              <a:solidFill>
                <a:prstClr val="black"/>
              </a:solidFill>
              <a:effectLst/>
              <a:uLnTx/>
              <a:uFillTx/>
              <a:latin typeface="Arial"/>
              <a:ea typeface="標楷體" pitchFamily="65" charset="-120"/>
              <a:cs typeface="Calibri" panose="020F07020304040A0204" pitchFamily="34" charset="0"/>
            </a:endParaRPr>
          </a:p>
        </p:txBody>
      </p:sp>
      <p:cxnSp>
        <p:nvCxnSpPr>
          <p:cNvPr id="12" name="Straight Arrow Connector 11">
            <a:extLst>
              <a:ext uri="{FF2B5EF4-FFF2-40B4-BE49-F238E27FC236}">
                <a16:creationId xmlns:a16="http://schemas.microsoft.com/office/drawing/2014/main" id="{4F03D597-1276-46B8-ACB1-299AF14EE8AE}"/>
              </a:ext>
            </a:extLst>
          </p:cNvPr>
          <p:cNvCxnSpPr/>
          <p:nvPr/>
        </p:nvCxnSpPr>
        <p:spPr bwMode="auto">
          <a:xfrm flipV="1">
            <a:off x="7302091" y="4188786"/>
            <a:ext cx="0" cy="168771"/>
          </a:xfrm>
          <a:prstGeom prst="straightConnector1">
            <a:avLst/>
          </a:prstGeom>
          <a:noFill/>
          <a:ln w="15875" cap="flat" cmpd="sng" algn="ctr">
            <a:solidFill>
              <a:srgbClr val="FF0000"/>
            </a:solidFill>
            <a:prstDash val="solid"/>
            <a:round/>
            <a:headEnd type="none" w="med" len="med"/>
            <a:tailEnd type="triangle"/>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80" y="108349"/>
            <a:ext cx="7730810" cy="519113"/>
          </a:xfrm>
        </p:spPr>
        <p:txBody>
          <a:bodyPr/>
          <a:lstStyle/>
          <a:p>
            <a:r>
              <a:rPr lang="en-US" sz="3200" dirty="0"/>
              <a:t>Dennard Scaling</a:t>
            </a:r>
          </a:p>
        </p:txBody>
      </p:sp>
      <p:sp>
        <p:nvSpPr>
          <p:cNvPr id="3" name="Content Placeholder 2"/>
          <p:cNvSpPr>
            <a:spLocks noGrp="1"/>
          </p:cNvSpPr>
          <p:nvPr>
            <p:ph idx="1"/>
          </p:nvPr>
        </p:nvSpPr>
        <p:spPr>
          <a:xfrm>
            <a:off x="156893" y="834719"/>
            <a:ext cx="8573450" cy="3699907"/>
          </a:xfrm>
        </p:spPr>
        <p:txBody>
          <a:bodyPr/>
          <a:lstStyle/>
          <a:p>
            <a:pPr>
              <a:buFont typeface="Wingdings" panose="05000000000000000000" pitchFamily="2" charset="2"/>
              <a:buChar char="§"/>
            </a:pPr>
            <a:r>
              <a:rPr lang="en-US" sz="2200" dirty="0">
                <a:solidFill>
                  <a:srgbClr val="202124"/>
                </a:solidFill>
                <a:latin typeface="+mn-lt"/>
              </a:rPr>
              <a:t>Dennard scaling refers to </a:t>
            </a:r>
            <a:r>
              <a:rPr lang="en-US" sz="2200" dirty="0">
                <a:solidFill>
                  <a:srgbClr val="040C28"/>
                </a:solidFill>
                <a:latin typeface="+mn-lt"/>
              </a:rPr>
              <a:t>the process of reducing the supply voltage of more advanced technologies to operate more transistors with the same power as the older technology</a:t>
            </a:r>
          </a:p>
          <a:p>
            <a:pPr>
              <a:buFont typeface="Wingdings" panose="05000000000000000000" pitchFamily="2" charset="2"/>
              <a:buChar char="§"/>
            </a:pPr>
            <a:r>
              <a:rPr lang="en-US" sz="2200" dirty="0">
                <a:solidFill>
                  <a:srgbClr val="202122"/>
                </a:solidFill>
                <a:latin typeface="Arial" panose="020B0604020202020204" pitchFamily="34" charset="0"/>
              </a:rPr>
              <a:t>Dennard scaling allowed manufacturers to drastically raise clock frequencies from one generation to the next without significantly increasing overall circuit power consumption.</a:t>
            </a:r>
          </a:p>
          <a:p>
            <a:pPr>
              <a:buFont typeface="Wingdings" panose="05000000000000000000" pitchFamily="2" charset="2"/>
              <a:buChar char="§"/>
            </a:pPr>
            <a:r>
              <a:rPr lang="en-US" dirty="0"/>
              <a:t>Since around 2005–2007, Dennard scaling appears to have broken down. When the transistor is very small, further reducing the power may make it </a:t>
            </a:r>
            <a:r>
              <a:rPr lang="en-US" dirty="0">
                <a:solidFill>
                  <a:srgbClr val="FF0000"/>
                </a:solidFill>
              </a:rPr>
              <a:t>unreliable</a:t>
            </a:r>
            <a:r>
              <a:rPr lang="en-US" dirty="0"/>
              <a:t>. The </a:t>
            </a:r>
            <a:r>
              <a:rPr lang="en-US" dirty="0">
                <a:solidFill>
                  <a:srgbClr val="FF0000"/>
                </a:solidFill>
              </a:rPr>
              <a:t>current leakage </a:t>
            </a:r>
            <a:r>
              <a:rPr lang="en-US" dirty="0"/>
              <a:t>(static power consumption) also causes the chip to heat up.</a:t>
            </a:r>
            <a:endParaRPr lang="en-US" sz="2200" dirty="0">
              <a:latin typeface="+mn-lt"/>
            </a:endParaRPr>
          </a:p>
        </p:txBody>
      </p:sp>
      <p:sp>
        <p:nvSpPr>
          <p:cNvPr id="4" name="灯片编号占位符 3"/>
          <p:cNvSpPr>
            <a:spLocks noGrp="1"/>
          </p:cNvSpPr>
          <p:nvPr>
            <p:ph type="sldNum" sz="quarter" idx="10"/>
          </p:nvPr>
        </p:nvSpPr>
        <p:spPr/>
        <p:txBody>
          <a:bodyPr/>
          <a:lstStyle/>
          <a:p>
            <a:fld id="{D9B6BDF2-6896-4B98-8776-C18582F63BA5}" type="slidenum">
              <a:rPr lang="zh-TW" altLang="en-US" smtClean="0"/>
              <a:t>64</a:t>
            </a:fld>
            <a:endParaRPr lang="zh-TW" altLang="en-US"/>
          </a:p>
        </p:txBody>
      </p:sp>
    </p:spTree>
    <p:extLst>
      <p:ext uri="{BB962C8B-B14F-4D97-AF65-F5344CB8AC3E}">
        <p14:creationId xmlns:p14="http://schemas.microsoft.com/office/powerpoint/2010/main" val="2597653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7">
            <a:extLst>
              <a:ext uri="{FF2B5EF4-FFF2-40B4-BE49-F238E27FC236}">
                <a16:creationId xmlns:a16="http://schemas.microsoft.com/office/drawing/2014/main" id="{3B11018F-6C3F-472E-B4AC-880BC37164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1800">
                <a:solidFill>
                  <a:schemeClr val="tx1"/>
                </a:solidFill>
                <a:latin typeface="Tahoma" panose="020B0604030504040204" pitchFamily="34" charset="0"/>
              </a:defRPr>
            </a:lvl1pPr>
            <a:lvl2pPr marL="557213" indent="-214313">
              <a:spcBef>
                <a:spcPct val="20000"/>
              </a:spcBef>
              <a:buClr>
                <a:schemeClr val="hlink"/>
              </a:buClr>
              <a:buSzPct val="55000"/>
              <a:buFont typeface="Wingdings" panose="05000000000000000000" pitchFamily="2" charset="2"/>
              <a:buChar char="n"/>
              <a:defRPr sz="15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anose="05000000000000000000" pitchFamily="2" charset="2"/>
              <a:buChar char="n"/>
              <a:defRPr sz="12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anose="05000000000000000000" pitchFamily="2" charset="2"/>
              <a:buChar char="n"/>
              <a:defRPr sz="12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9pPr>
          </a:lstStyle>
          <a:p>
            <a:pPr>
              <a:spcBef>
                <a:spcPct val="0"/>
              </a:spcBef>
              <a:buClrTx/>
              <a:buSzTx/>
              <a:buFontTx/>
              <a:buNone/>
            </a:pPr>
            <a:fld id="{2C3E54D2-5491-4617-A263-BA4494A9C9E5}" type="slidenum">
              <a:rPr lang="zh-TW" altLang="en-US" sz="1050"/>
              <a:pPr>
                <a:spcBef>
                  <a:spcPct val="0"/>
                </a:spcBef>
                <a:buClrTx/>
                <a:buSzTx/>
                <a:buFontTx/>
                <a:buNone/>
              </a:pPr>
              <a:t>65</a:t>
            </a:fld>
            <a:endParaRPr lang="en-US" altLang="zh-TW" sz="1050"/>
          </a:p>
        </p:txBody>
      </p:sp>
      <p:sp>
        <p:nvSpPr>
          <p:cNvPr id="20483" name="Rectangle 2">
            <a:extLst>
              <a:ext uri="{FF2B5EF4-FFF2-40B4-BE49-F238E27FC236}">
                <a16:creationId xmlns:a16="http://schemas.microsoft.com/office/drawing/2014/main" id="{8AFD7E3E-AA67-4BC0-9D94-B17992AE2F08}"/>
              </a:ext>
            </a:extLst>
          </p:cNvPr>
          <p:cNvSpPr>
            <a:spLocks noGrp="1" noChangeArrowheads="1"/>
          </p:cNvSpPr>
          <p:nvPr>
            <p:ph type="title"/>
          </p:nvPr>
        </p:nvSpPr>
        <p:spPr>
          <a:xfrm>
            <a:off x="1257363" y="16540"/>
            <a:ext cx="7335838" cy="514350"/>
          </a:xfrm>
        </p:spPr>
        <p:txBody>
          <a:bodyPr/>
          <a:lstStyle/>
          <a:p>
            <a:pPr eaLnBrk="1" hangingPunct="1"/>
            <a:r>
              <a:rPr lang="en-US" altLang="zh-TW" sz="3000" dirty="0">
                <a:ea typeface="新細明體" panose="02020500000000000000" pitchFamily="18" charset="-120"/>
              </a:rPr>
              <a:t>1.7 The Power Wall</a:t>
            </a:r>
          </a:p>
        </p:txBody>
      </p:sp>
      <p:sp>
        <p:nvSpPr>
          <p:cNvPr id="2" name="Content Placeholder 1">
            <a:extLst>
              <a:ext uri="{FF2B5EF4-FFF2-40B4-BE49-F238E27FC236}">
                <a16:creationId xmlns:a16="http://schemas.microsoft.com/office/drawing/2014/main" id="{93D403A3-D6D7-44FD-B81A-7DE0CBC3982A}"/>
              </a:ext>
            </a:extLst>
          </p:cNvPr>
          <p:cNvSpPr>
            <a:spLocks noGrp="1"/>
          </p:cNvSpPr>
          <p:nvPr>
            <p:ph sz="half" idx="1"/>
          </p:nvPr>
        </p:nvSpPr>
        <p:spPr>
          <a:xfrm>
            <a:off x="228600" y="800100"/>
            <a:ext cx="4343400" cy="3785548"/>
          </a:xfrm>
        </p:spPr>
        <p:txBody>
          <a:bodyPr/>
          <a:lstStyle/>
          <a:p>
            <a:r>
              <a:rPr lang="en-US" sz="1800" dirty="0">
                <a:solidFill>
                  <a:srgbClr val="202124"/>
                </a:solidFill>
                <a:latin typeface="Google Sans"/>
              </a:rPr>
              <a:t>The “Power Wall” refers to </a:t>
            </a:r>
            <a:r>
              <a:rPr lang="en-US" sz="1800" dirty="0">
                <a:solidFill>
                  <a:srgbClr val="040C28"/>
                </a:solidFill>
                <a:latin typeface="Google Sans"/>
              </a:rPr>
              <a:t>the difficulty of scaling the performance of computing chips and systems at historical levels, because of fundamental constraints imposed by affordable power delivery and dissipation</a:t>
            </a:r>
            <a:r>
              <a:rPr lang="en-US" sz="1800" dirty="0">
                <a:solidFill>
                  <a:srgbClr val="202124"/>
                </a:solidFill>
                <a:latin typeface="Google Sans"/>
              </a:rPr>
              <a:t>.</a:t>
            </a:r>
          </a:p>
          <a:p>
            <a:r>
              <a:rPr lang="en-US" sz="1800" dirty="0">
                <a:solidFill>
                  <a:srgbClr val="202124"/>
                </a:solidFill>
                <a:latin typeface="Google Sans"/>
              </a:rPr>
              <a:t>From 1985 to 2005, maximum power per processor chip kept going up, while the chip area is getting smaller, therefore, the power density is shooting up quickly, making it a challenge to dissipate the heat. After 2005, the power density stays flat.  (</a:t>
            </a:r>
            <a:r>
              <a:rPr lang="en-US" sz="1400" i="1" dirty="0">
                <a:solidFill>
                  <a:srgbClr val="202124"/>
                </a:solidFill>
                <a:latin typeface="Google Sans"/>
              </a:rPr>
              <a:t>because the clock frequency not increased</a:t>
            </a:r>
            <a:r>
              <a:rPr lang="en-US" sz="1800" dirty="0">
                <a:solidFill>
                  <a:srgbClr val="202124"/>
                </a:solidFill>
                <a:latin typeface="Google Sans"/>
              </a:rPr>
              <a:t>)</a:t>
            </a:r>
            <a:endParaRPr lang="en-US" sz="1800" dirty="0"/>
          </a:p>
        </p:txBody>
      </p:sp>
      <p:pic>
        <p:nvPicPr>
          <p:cNvPr id="6" name="Picture 5">
            <a:extLst>
              <a:ext uri="{FF2B5EF4-FFF2-40B4-BE49-F238E27FC236}">
                <a16:creationId xmlns:a16="http://schemas.microsoft.com/office/drawing/2014/main" id="{F16DE687-AA97-4DAB-81F6-E5881BA7F9AF}"/>
              </a:ext>
            </a:extLst>
          </p:cNvPr>
          <p:cNvPicPr>
            <a:picLocks noChangeAspect="1"/>
          </p:cNvPicPr>
          <p:nvPr/>
        </p:nvPicPr>
        <p:blipFill>
          <a:blip r:embed="rId3"/>
          <a:stretch>
            <a:fillRect/>
          </a:stretch>
        </p:blipFill>
        <p:spPr>
          <a:xfrm>
            <a:off x="4442461" y="396240"/>
            <a:ext cx="4701540" cy="4189408"/>
          </a:xfrm>
          <a:prstGeom prst="rect">
            <a:avLst/>
          </a:prstGeom>
        </p:spPr>
      </p:pic>
      <p:sp>
        <p:nvSpPr>
          <p:cNvPr id="3" name="Rectangle 2">
            <a:extLst>
              <a:ext uri="{FF2B5EF4-FFF2-40B4-BE49-F238E27FC236}">
                <a16:creationId xmlns:a16="http://schemas.microsoft.com/office/drawing/2014/main" id="{B22F55C3-50F8-47A3-83EB-E47080014BBE}"/>
              </a:ext>
            </a:extLst>
          </p:cNvPr>
          <p:cNvSpPr/>
          <p:nvPr/>
        </p:nvSpPr>
        <p:spPr bwMode="auto">
          <a:xfrm>
            <a:off x="5290457" y="1349829"/>
            <a:ext cx="3222172" cy="224971"/>
          </a:xfrm>
          <a:prstGeom prst="rect">
            <a:avLst/>
          </a:prstGeom>
          <a:solidFill>
            <a:schemeClr val="tx2"/>
          </a:solidFill>
          <a:ln w="1587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sz="1800" b="1" i="0" u="none" strike="noStrike" cap="none" normalizeH="0" baseline="0" dirty="0">
                <a:ln>
                  <a:noFill/>
                </a:ln>
                <a:solidFill>
                  <a:schemeClr val="bg1"/>
                </a:solidFill>
                <a:effectLst/>
                <a:latin typeface="Arial" panose="020B0604020202090204" pitchFamily="34" charset="0"/>
                <a:ea typeface="新細明體" panose="02020500000000000000" pitchFamily="18" charset="-120"/>
              </a:rPr>
              <a:t>Power Wall</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7">
            <a:extLst>
              <a:ext uri="{FF2B5EF4-FFF2-40B4-BE49-F238E27FC236}">
                <a16:creationId xmlns:a16="http://schemas.microsoft.com/office/drawing/2014/main" id="{3B11018F-6C3F-472E-B4AC-880BC37164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1800">
                <a:solidFill>
                  <a:schemeClr val="tx1"/>
                </a:solidFill>
                <a:latin typeface="Tahoma" panose="020B0604030504040204" pitchFamily="34" charset="0"/>
              </a:defRPr>
            </a:lvl1pPr>
            <a:lvl2pPr marL="557213" indent="-214313">
              <a:spcBef>
                <a:spcPct val="20000"/>
              </a:spcBef>
              <a:buClr>
                <a:schemeClr val="hlink"/>
              </a:buClr>
              <a:buSzPct val="55000"/>
              <a:buFont typeface="Wingdings" panose="05000000000000000000" pitchFamily="2" charset="2"/>
              <a:buChar char="n"/>
              <a:defRPr sz="15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anose="05000000000000000000" pitchFamily="2" charset="2"/>
              <a:buChar char="n"/>
              <a:defRPr sz="12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anose="05000000000000000000" pitchFamily="2" charset="2"/>
              <a:buChar char="n"/>
              <a:defRPr sz="12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9pPr>
          </a:lstStyle>
          <a:p>
            <a:pPr>
              <a:spcBef>
                <a:spcPct val="0"/>
              </a:spcBef>
              <a:buClrTx/>
              <a:buSzTx/>
              <a:buFontTx/>
              <a:buNone/>
            </a:pPr>
            <a:fld id="{2C3E54D2-5491-4617-A263-BA4494A9C9E5}" type="slidenum">
              <a:rPr lang="zh-TW" altLang="en-US" sz="1050"/>
              <a:pPr>
                <a:spcBef>
                  <a:spcPct val="0"/>
                </a:spcBef>
                <a:buClrTx/>
                <a:buSzTx/>
                <a:buFontTx/>
                <a:buNone/>
              </a:pPr>
              <a:t>66</a:t>
            </a:fld>
            <a:endParaRPr lang="en-US" altLang="zh-TW" sz="1050"/>
          </a:p>
        </p:txBody>
      </p:sp>
      <p:sp>
        <p:nvSpPr>
          <p:cNvPr id="20483" name="Rectangle 2">
            <a:extLst>
              <a:ext uri="{FF2B5EF4-FFF2-40B4-BE49-F238E27FC236}">
                <a16:creationId xmlns:a16="http://schemas.microsoft.com/office/drawing/2014/main" id="{8AFD7E3E-AA67-4BC0-9D94-B17992AE2F08}"/>
              </a:ext>
            </a:extLst>
          </p:cNvPr>
          <p:cNvSpPr>
            <a:spLocks noGrp="1" noChangeArrowheads="1"/>
          </p:cNvSpPr>
          <p:nvPr>
            <p:ph type="title"/>
          </p:nvPr>
        </p:nvSpPr>
        <p:spPr>
          <a:xfrm>
            <a:off x="1257363" y="16540"/>
            <a:ext cx="7335838" cy="514350"/>
          </a:xfrm>
        </p:spPr>
        <p:txBody>
          <a:bodyPr/>
          <a:lstStyle/>
          <a:p>
            <a:pPr eaLnBrk="1" hangingPunct="1"/>
            <a:r>
              <a:rPr lang="en-US" altLang="zh-TW" sz="3000" dirty="0">
                <a:ea typeface="新細明體" panose="02020500000000000000" pitchFamily="18" charset="-120"/>
              </a:rPr>
              <a:t>The Power Wall</a:t>
            </a:r>
          </a:p>
        </p:txBody>
      </p:sp>
      <p:pic>
        <p:nvPicPr>
          <p:cNvPr id="20484" name="Picture 3" descr="sun">
            <a:extLst>
              <a:ext uri="{FF2B5EF4-FFF2-40B4-BE49-F238E27FC236}">
                <a16:creationId xmlns:a16="http://schemas.microsoft.com/office/drawing/2014/main" id="{E2D34AA3-522F-4600-AA2E-28B859F274D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652023" y="1113235"/>
            <a:ext cx="1348978" cy="1138238"/>
          </a:xfrm>
          <a:noFill/>
        </p:spPr>
      </p:pic>
      <p:pic>
        <p:nvPicPr>
          <p:cNvPr id="20485" name="Picture 4" descr="ha4c00a">
            <a:extLst>
              <a:ext uri="{FF2B5EF4-FFF2-40B4-BE49-F238E27FC236}">
                <a16:creationId xmlns:a16="http://schemas.microsoft.com/office/drawing/2014/main" id="{391C46F8-9D8F-455A-8E72-CBB9ED380BB2}"/>
              </a:ext>
            </a:extLst>
          </p:cNvPr>
          <p:cNvPicPr>
            <a:picLocks noGrp="1" noChangeAspect="1" noChangeArrowheads="1"/>
          </p:cNvPicPr>
          <p:nvPr>
            <p:ph sz="quarter" idx="2"/>
          </p:nvPr>
        </p:nvPicPr>
        <p:blipFill>
          <a:blip r:embed="rId3" cstate="print">
            <a:extLst>
              <a:ext uri="{28A0092B-C50C-407E-A947-70E740481C1C}">
                <a14:useLocalDpi xmlns:a14="http://schemas.microsoft.com/office/drawing/2010/main" val="0"/>
              </a:ext>
            </a:extLst>
          </a:blip>
          <a:srcRect/>
          <a:stretch>
            <a:fillRect/>
          </a:stretch>
        </p:blipFill>
        <p:spPr>
          <a:xfrm>
            <a:off x="5909074" y="800100"/>
            <a:ext cx="810815" cy="1844279"/>
          </a:xfrm>
          <a:noFill/>
        </p:spPr>
      </p:pic>
      <p:sp>
        <p:nvSpPr>
          <p:cNvPr id="20486" name="Text Box 5">
            <a:extLst>
              <a:ext uri="{FF2B5EF4-FFF2-40B4-BE49-F238E27FC236}">
                <a16:creationId xmlns:a16="http://schemas.microsoft.com/office/drawing/2014/main" id="{86BEA366-A2E4-4B24-845F-CD585CCB393C}"/>
              </a:ext>
            </a:extLst>
          </p:cNvPr>
          <p:cNvSpPr txBox="1">
            <a:spLocks noChangeArrowheads="1"/>
          </p:cNvSpPr>
          <p:nvPr/>
        </p:nvSpPr>
        <p:spPr bwMode="auto">
          <a:xfrm>
            <a:off x="1425179" y="4466035"/>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endParaRPr kumimoji="1" lang="zh-TW" altLang="en-US" sz="1350">
              <a:latin typeface="Arial" panose="020B0604020202020204" pitchFamily="34" charset="0"/>
              <a:ea typeface="MS PGothic" panose="020B0600070205080204" pitchFamily="34" charset="-128"/>
            </a:endParaRPr>
          </a:p>
        </p:txBody>
      </p:sp>
      <p:sp>
        <p:nvSpPr>
          <p:cNvPr id="20487" name="Text Box 6">
            <a:extLst>
              <a:ext uri="{FF2B5EF4-FFF2-40B4-BE49-F238E27FC236}">
                <a16:creationId xmlns:a16="http://schemas.microsoft.com/office/drawing/2014/main" id="{967B806F-5A3F-4DBD-8722-EDABE3F6EBA7}"/>
              </a:ext>
            </a:extLst>
          </p:cNvPr>
          <p:cNvSpPr txBox="1">
            <a:spLocks noChangeArrowheads="1"/>
          </p:cNvSpPr>
          <p:nvPr/>
        </p:nvSpPr>
        <p:spPr bwMode="auto">
          <a:xfrm>
            <a:off x="6772275" y="2247901"/>
            <a:ext cx="12788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500" b="1">
                <a:solidFill>
                  <a:srgbClr val="FF3300"/>
                </a:solidFill>
                <a:latin typeface="Arial" panose="020B0604020202020204" pitchFamily="34" charset="0"/>
                <a:ea typeface="MS PGothic" panose="020B0600070205080204" pitchFamily="34" charset="-128"/>
              </a:rPr>
              <a:t>Sun’surface</a:t>
            </a:r>
          </a:p>
        </p:txBody>
      </p:sp>
      <p:pic>
        <p:nvPicPr>
          <p:cNvPr id="20488" name="Picture 7" descr="1916">
            <a:extLst>
              <a:ext uri="{FF2B5EF4-FFF2-40B4-BE49-F238E27FC236}">
                <a16:creationId xmlns:a16="http://schemas.microsoft.com/office/drawing/2014/main" id="{8115D21A-690B-406A-A9B8-1683D57051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3382" y="2085975"/>
            <a:ext cx="1350169" cy="64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8" descr="cpu_egg">
            <a:extLst>
              <a:ext uri="{FF2B5EF4-FFF2-40B4-BE49-F238E27FC236}">
                <a16:creationId xmlns:a16="http://schemas.microsoft.com/office/drawing/2014/main" id="{1586841C-2091-4B23-8D18-1E6D9542AFA6}"/>
              </a:ext>
            </a:extLst>
          </p:cNvPr>
          <p:cNvPicPr>
            <a:picLocks noGrp="1" noChangeAspect="1" noChangeArrowheads="1"/>
          </p:cNvPicPr>
          <p:nvPr>
            <p:ph sz="quarter" idx="3"/>
          </p:nvPr>
        </p:nvPicPr>
        <p:blipFill>
          <a:blip r:embed="rId5" cstate="print">
            <a:extLst>
              <a:ext uri="{28A0092B-C50C-407E-A947-70E740481C1C}">
                <a14:useLocalDpi xmlns:a14="http://schemas.microsoft.com/office/drawing/2010/main" val="0"/>
              </a:ext>
            </a:extLst>
          </a:blip>
          <a:srcRect/>
          <a:stretch>
            <a:fillRect/>
          </a:stretch>
        </p:blipFill>
        <p:spPr>
          <a:xfrm>
            <a:off x="4356497" y="3489722"/>
            <a:ext cx="1422797" cy="1141809"/>
          </a:xfrm>
          <a:noFill/>
        </p:spPr>
      </p:pic>
      <p:grpSp>
        <p:nvGrpSpPr>
          <p:cNvPr id="20490" name="Group 9">
            <a:extLst>
              <a:ext uri="{FF2B5EF4-FFF2-40B4-BE49-F238E27FC236}">
                <a16:creationId xmlns:a16="http://schemas.microsoft.com/office/drawing/2014/main" id="{1E90F080-79D7-4BFA-A584-5B8DC1FE3605}"/>
              </a:ext>
            </a:extLst>
          </p:cNvPr>
          <p:cNvGrpSpPr>
            <a:grpSpLocks/>
          </p:cNvGrpSpPr>
          <p:nvPr/>
        </p:nvGrpSpPr>
        <p:grpSpPr bwMode="auto">
          <a:xfrm>
            <a:off x="1214651" y="2006014"/>
            <a:ext cx="6683162" cy="2650122"/>
            <a:chOff x="888" y="2301"/>
            <a:chExt cx="4529" cy="1831"/>
          </a:xfrm>
        </p:grpSpPr>
        <p:grpSp>
          <p:nvGrpSpPr>
            <p:cNvPr id="20491" name="Group 10">
              <a:extLst>
                <a:ext uri="{FF2B5EF4-FFF2-40B4-BE49-F238E27FC236}">
                  <a16:creationId xmlns:a16="http://schemas.microsoft.com/office/drawing/2014/main" id="{E1B755C0-1F10-4C6A-8BD3-C0427A9318A3}"/>
                </a:ext>
              </a:extLst>
            </p:cNvPr>
            <p:cNvGrpSpPr>
              <a:grpSpLocks/>
            </p:cNvGrpSpPr>
            <p:nvPr/>
          </p:nvGrpSpPr>
          <p:grpSpPr bwMode="auto">
            <a:xfrm>
              <a:off x="1519" y="2378"/>
              <a:ext cx="3652" cy="1460"/>
              <a:chOff x="1519" y="2387"/>
              <a:chExt cx="3652" cy="1460"/>
            </a:xfrm>
          </p:grpSpPr>
          <p:sp>
            <p:nvSpPr>
              <p:cNvPr id="20547" name="Rectangle 11">
                <a:extLst>
                  <a:ext uri="{FF2B5EF4-FFF2-40B4-BE49-F238E27FC236}">
                    <a16:creationId xmlns:a16="http://schemas.microsoft.com/office/drawing/2014/main" id="{C13C0EFF-9CB4-420E-92B0-9049C94D253E}"/>
                  </a:ext>
                </a:extLst>
              </p:cNvPr>
              <p:cNvSpPr>
                <a:spLocks noChangeArrowheads="1"/>
              </p:cNvSpPr>
              <p:nvPr/>
            </p:nvSpPr>
            <p:spPr bwMode="auto">
              <a:xfrm>
                <a:off x="1519" y="3521"/>
                <a:ext cx="365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Font typeface="Wingdings" panose="05000000000000000000" pitchFamily="2" charset="2"/>
                  <a:buNone/>
                </a:pPr>
                <a:endParaRPr lang="zh-TW" altLang="en-US" sz="1500"/>
              </a:p>
            </p:txBody>
          </p:sp>
          <p:sp>
            <p:nvSpPr>
              <p:cNvPr id="20548" name="Rectangle 12">
                <a:extLst>
                  <a:ext uri="{FF2B5EF4-FFF2-40B4-BE49-F238E27FC236}">
                    <a16:creationId xmlns:a16="http://schemas.microsoft.com/office/drawing/2014/main" id="{508FBDE6-47AD-4867-AC5E-0F0344A43200}"/>
                  </a:ext>
                </a:extLst>
              </p:cNvPr>
              <p:cNvSpPr>
                <a:spLocks noChangeArrowheads="1"/>
              </p:cNvSpPr>
              <p:nvPr/>
            </p:nvSpPr>
            <p:spPr bwMode="auto">
              <a:xfrm>
                <a:off x="1519" y="2727"/>
                <a:ext cx="365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Font typeface="Wingdings" panose="05000000000000000000" pitchFamily="2" charset="2"/>
                  <a:buNone/>
                </a:pPr>
                <a:endParaRPr lang="zh-TW" altLang="en-US" sz="1500"/>
              </a:p>
            </p:txBody>
          </p:sp>
          <p:sp>
            <p:nvSpPr>
              <p:cNvPr id="20549" name="Rectangle 13">
                <a:extLst>
                  <a:ext uri="{FF2B5EF4-FFF2-40B4-BE49-F238E27FC236}">
                    <a16:creationId xmlns:a16="http://schemas.microsoft.com/office/drawing/2014/main" id="{812E8747-489B-493D-A015-C184606E6D34}"/>
                  </a:ext>
                </a:extLst>
              </p:cNvPr>
              <p:cNvSpPr>
                <a:spLocks noChangeArrowheads="1"/>
              </p:cNvSpPr>
              <p:nvPr/>
            </p:nvSpPr>
            <p:spPr bwMode="auto">
              <a:xfrm>
                <a:off x="1519" y="3113"/>
                <a:ext cx="365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Font typeface="Wingdings" panose="05000000000000000000" pitchFamily="2" charset="2"/>
                  <a:buNone/>
                </a:pPr>
                <a:endParaRPr lang="zh-TW" altLang="en-US" sz="1500"/>
              </a:p>
            </p:txBody>
          </p:sp>
          <p:sp>
            <p:nvSpPr>
              <p:cNvPr id="20550" name="Rectangle 14">
                <a:extLst>
                  <a:ext uri="{FF2B5EF4-FFF2-40B4-BE49-F238E27FC236}">
                    <a16:creationId xmlns:a16="http://schemas.microsoft.com/office/drawing/2014/main" id="{53EEA813-6874-4DB7-9E68-2899000C4FC1}"/>
                  </a:ext>
                </a:extLst>
              </p:cNvPr>
              <p:cNvSpPr>
                <a:spLocks noChangeArrowheads="1"/>
              </p:cNvSpPr>
              <p:nvPr/>
            </p:nvSpPr>
            <p:spPr bwMode="auto">
              <a:xfrm>
                <a:off x="1519" y="2387"/>
                <a:ext cx="365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buFont typeface="Wingdings" panose="05000000000000000000" pitchFamily="2" charset="2"/>
                  <a:buNone/>
                </a:pPr>
                <a:endParaRPr lang="zh-TW" altLang="en-US" sz="1500"/>
              </a:p>
            </p:txBody>
          </p:sp>
          <p:sp>
            <p:nvSpPr>
              <p:cNvPr id="20551" name="Line 15">
                <a:extLst>
                  <a:ext uri="{FF2B5EF4-FFF2-40B4-BE49-F238E27FC236}">
                    <a16:creationId xmlns:a16="http://schemas.microsoft.com/office/drawing/2014/main" id="{E8EC665C-8530-46FD-8650-B7D957B4D4BF}"/>
                  </a:ext>
                </a:extLst>
              </p:cNvPr>
              <p:cNvSpPr>
                <a:spLocks noChangeShapeType="1"/>
              </p:cNvSpPr>
              <p:nvPr/>
            </p:nvSpPr>
            <p:spPr bwMode="auto">
              <a:xfrm>
                <a:off x="1519" y="2387"/>
                <a:ext cx="36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52" name="Line 16">
                <a:extLst>
                  <a:ext uri="{FF2B5EF4-FFF2-40B4-BE49-F238E27FC236}">
                    <a16:creationId xmlns:a16="http://schemas.microsoft.com/office/drawing/2014/main" id="{6F3197E1-C07C-4491-B1D0-070D9CB9BB8C}"/>
                  </a:ext>
                </a:extLst>
              </p:cNvPr>
              <p:cNvSpPr>
                <a:spLocks noChangeShapeType="1"/>
              </p:cNvSpPr>
              <p:nvPr/>
            </p:nvSpPr>
            <p:spPr bwMode="auto">
              <a:xfrm>
                <a:off x="1519" y="3847"/>
                <a:ext cx="36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53" name="Line 17">
                <a:extLst>
                  <a:ext uri="{FF2B5EF4-FFF2-40B4-BE49-F238E27FC236}">
                    <a16:creationId xmlns:a16="http://schemas.microsoft.com/office/drawing/2014/main" id="{3D011601-9768-4A93-A0BB-5A30E3B4684D}"/>
                  </a:ext>
                </a:extLst>
              </p:cNvPr>
              <p:cNvSpPr>
                <a:spLocks noChangeShapeType="1"/>
              </p:cNvSpPr>
              <p:nvPr/>
            </p:nvSpPr>
            <p:spPr bwMode="auto">
              <a:xfrm>
                <a:off x="1519" y="3113"/>
                <a:ext cx="3652"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54" name="Line 18">
                <a:extLst>
                  <a:ext uri="{FF2B5EF4-FFF2-40B4-BE49-F238E27FC236}">
                    <a16:creationId xmlns:a16="http://schemas.microsoft.com/office/drawing/2014/main" id="{7FB94D3A-89AE-4F4F-B257-4712B78231BC}"/>
                  </a:ext>
                </a:extLst>
              </p:cNvPr>
              <p:cNvSpPr>
                <a:spLocks noChangeShapeType="1"/>
              </p:cNvSpPr>
              <p:nvPr/>
            </p:nvSpPr>
            <p:spPr bwMode="auto">
              <a:xfrm>
                <a:off x="1519" y="2727"/>
                <a:ext cx="3652"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55" name="Line 19">
                <a:extLst>
                  <a:ext uri="{FF2B5EF4-FFF2-40B4-BE49-F238E27FC236}">
                    <a16:creationId xmlns:a16="http://schemas.microsoft.com/office/drawing/2014/main" id="{99296D30-9EB7-4A7E-850E-9977DE346294}"/>
                  </a:ext>
                </a:extLst>
              </p:cNvPr>
              <p:cNvSpPr>
                <a:spLocks noChangeShapeType="1"/>
              </p:cNvSpPr>
              <p:nvPr/>
            </p:nvSpPr>
            <p:spPr bwMode="auto">
              <a:xfrm>
                <a:off x="1519" y="3521"/>
                <a:ext cx="3652"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56" name="Line 20">
                <a:extLst>
                  <a:ext uri="{FF2B5EF4-FFF2-40B4-BE49-F238E27FC236}">
                    <a16:creationId xmlns:a16="http://schemas.microsoft.com/office/drawing/2014/main" id="{A5A8190E-FE38-46A1-AA92-01AF20641D29}"/>
                  </a:ext>
                </a:extLst>
              </p:cNvPr>
              <p:cNvSpPr>
                <a:spLocks noChangeShapeType="1"/>
              </p:cNvSpPr>
              <p:nvPr/>
            </p:nvSpPr>
            <p:spPr bwMode="auto">
              <a:xfrm>
                <a:off x="1519" y="2387"/>
                <a:ext cx="0" cy="146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57" name="Line 21">
                <a:extLst>
                  <a:ext uri="{FF2B5EF4-FFF2-40B4-BE49-F238E27FC236}">
                    <a16:creationId xmlns:a16="http://schemas.microsoft.com/office/drawing/2014/main" id="{7D6AB513-AFFD-42B9-BF3B-A37E2C050E43}"/>
                  </a:ext>
                </a:extLst>
              </p:cNvPr>
              <p:cNvSpPr>
                <a:spLocks noChangeShapeType="1"/>
              </p:cNvSpPr>
              <p:nvPr/>
            </p:nvSpPr>
            <p:spPr bwMode="auto">
              <a:xfrm>
                <a:off x="5171" y="2387"/>
                <a:ext cx="0" cy="146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20492" name="Line 22">
              <a:extLst>
                <a:ext uri="{FF2B5EF4-FFF2-40B4-BE49-F238E27FC236}">
                  <a16:creationId xmlns:a16="http://schemas.microsoft.com/office/drawing/2014/main" id="{2701E5E2-C33A-432B-8724-1A7FFD63CBA5}"/>
                </a:ext>
              </a:extLst>
            </p:cNvPr>
            <p:cNvSpPr>
              <a:spLocks noChangeShapeType="1"/>
            </p:cNvSpPr>
            <p:nvPr/>
          </p:nvSpPr>
          <p:spPr bwMode="auto">
            <a:xfrm>
              <a:off x="2404" y="3779"/>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493" name="Line 23">
              <a:extLst>
                <a:ext uri="{FF2B5EF4-FFF2-40B4-BE49-F238E27FC236}">
                  <a16:creationId xmlns:a16="http://schemas.microsoft.com/office/drawing/2014/main" id="{8E00FB1F-ECB5-4D18-85DC-A61F6677BE98}"/>
                </a:ext>
              </a:extLst>
            </p:cNvPr>
            <p:cNvSpPr>
              <a:spLocks noChangeShapeType="1"/>
            </p:cNvSpPr>
            <p:nvPr/>
          </p:nvSpPr>
          <p:spPr bwMode="auto">
            <a:xfrm>
              <a:off x="3319" y="3779"/>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494" name="Line 24">
              <a:extLst>
                <a:ext uri="{FF2B5EF4-FFF2-40B4-BE49-F238E27FC236}">
                  <a16:creationId xmlns:a16="http://schemas.microsoft.com/office/drawing/2014/main" id="{FC0B73F2-404D-4647-83FF-174B3EAB9A03}"/>
                </a:ext>
              </a:extLst>
            </p:cNvPr>
            <p:cNvSpPr>
              <a:spLocks noChangeShapeType="1"/>
            </p:cNvSpPr>
            <p:nvPr/>
          </p:nvSpPr>
          <p:spPr bwMode="auto">
            <a:xfrm>
              <a:off x="4241" y="3779"/>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495" name="Text Box 25">
              <a:extLst>
                <a:ext uri="{FF2B5EF4-FFF2-40B4-BE49-F238E27FC236}">
                  <a16:creationId xmlns:a16="http://schemas.microsoft.com/office/drawing/2014/main" id="{EF8104BD-7A81-454B-9247-8F574CEBA136}"/>
                </a:ext>
              </a:extLst>
            </p:cNvPr>
            <p:cNvSpPr txBox="1">
              <a:spLocks noChangeArrowheads="1"/>
            </p:cNvSpPr>
            <p:nvPr/>
          </p:nvSpPr>
          <p:spPr bwMode="auto">
            <a:xfrm>
              <a:off x="1340" y="3941"/>
              <a:ext cx="407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200">
                  <a:latin typeface="Arial" panose="020B0604020202020204" pitchFamily="34" charset="0"/>
                </a:rPr>
                <a:t>1970               1980                 1990                   2000                 2010</a:t>
              </a:r>
            </a:p>
          </p:txBody>
        </p:sp>
        <p:sp>
          <p:nvSpPr>
            <p:cNvPr id="20496" name="Text Box 26">
              <a:extLst>
                <a:ext uri="{FF2B5EF4-FFF2-40B4-BE49-F238E27FC236}">
                  <a16:creationId xmlns:a16="http://schemas.microsoft.com/office/drawing/2014/main" id="{88403CA4-1F5C-4BF0-AA54-BD32BA0A8EC3}"/>
                </a:ext>
              </a:extLst>
            </p:cNvPr>
            <p:cNvSpPr txBox="1">
              <a:spLocks noChangeArrowheads="1"/>
            </p:cNvSpPr>
            <p:nvPr/>
          </p:nvSpPr>
          <p:spPr bwMode="auto">
            <a:xfrm>
              <a:off x="1093" y="2301"/>
              <a:ext cx="38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050">
                  <a:latin typeface="Arial" panose="020B0604020202020204" pitchFamily="34" charset="0"/>
                </a:rPr>
                <a:t>10000</a:t>
              </a:r>
            </a:p>
          </p:txBody>
        </p:sp>
        <p:sp>
          <p:nvSpPr>
            <p:cNvPr id="20497" name="Text Box 27">
              <a:extLst>
                <a:ext uri="{FF2B5EF4-FFF2-40B4-BE49-F238E27FC236}">
                  <a16:creationId xmlns:a16="http://schemas.microsoft.com/office/drawing/2014/main" id="{B8226EE5-7822-45EB-9CC8-3691546C5B05}"/>
                </a:ext>
              </a:extLst>
            </p:cNvPr>
            <p:cNvSpPr txBox="1">
              <a:spLocks noChangeArrowheads="1"/>
            </p:cNvSpPr>
            <p:nvPr/>
          </p:nvSpPr>
          <p:spPr bwMode="auto">
            <a:xfrm>
              <a:off x="1110" y="2641"/>
              <a:ext cx="32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050">
                  <a:latin typeface="Arial" panose="020B0604020202020204" pitchFamily="34" charset="0"/>
                </a:rPr>
                <a:t>1000</a:t>
              </a:r>
            </a:p>
          </p:txBody>
        </p:sp>
        <p:sp>
          <p:nvSpPr>
            <p:cNvPr id="20498" name="Text Box 28">
              <a:extLst>
                <a:ext uri="{FF2B5EF4-FFF2-40B4-BE49-F238E27FC236}">
                  <a16:creationId xmlns:a16="http://schemas.microsoft.com/office/drawing/2014/main" id="{458D8762-51CD-409E-8F61-76D505E16C74}"/>
                </a:ext>
              </a:extLst>
            </p:cNvPr>
            <p:cNvSpPr txBox="1">
              <a:spLocks noChangeArrowheads="1"/>
            </p:cNvSpPr>
            <p:nvPr/>
          </p:nvSpPr>
          <p:spPr bwMode="auto">
            <a:xfrm>
              <a:off x="1186" y="3050"/>
              <a:ext cx="27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050">
                  <a:latin typeface="Arial" panose="020B0604020202020204" pitchFamily="34" charset="0"/>
                </a:rPr>
                <a:t>100</a:t>
              </a:r>
            </a:p>
          </p:txBody>
        </p:sp>
        <p:sp>
          <p:nvSpPr>
            <p:cNvPr id="20499" name="Text Box 29">
              <a:extLst>
                <a:ext uri="{FF2B5EF4-FFF2-40B4-BE49-F238E27FC236}">
                  <a16:creationId xmlns:a16="http://schemas.microsoft.com/office/drawing/2014/main" id="{C5AB6CE3-E5E8-402D-987E-A9F58B910DFF}"/>
                </a:ext>
              </a:extLst>
            </p:cNvPr>
            <p:cNvSpPr txBox="1">
              <a:spLocks noChangeArrowheads="1"/>
            </p:cNvSpPr>
            <p:nvPr/>
          </p:nvSpPr>
          <p:spPr bwMode="auto">
            <a:xfrm>
              <a:off x="1234" y="3435"/>
              <a:ext cx="227"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050">
                  <a:latin typeface="Arial" panose="020B0604020202020204" pitchFamily="34" charset="0"/>
                </a:rPr>
                <a:t>10</a:t>
              </a:r>
            </a:p>
          </p:txBody>
        </p:sp>
        <p:sp>
          <p:nvSpPr>
            <p:cNvPr id="20500" name="Text Box 30">
              <a:extLst>
                <a:ext uri="{FF2B5EF4-FFF2-40B4-BE49-F238E27FC236}">
                  <a16:creationId xmlns:a16="http://schemas.microsoft.com/office/drawing/2014/main" id="{07828B86-212F-4877-A567-E57DA1D8600A}"/>
                </a:ext>
              </a:extLst>
            </p:cNvPr>
            <p:cNvSpPr txBox="1">
              <a:spLocks noChangeArrowheads="1"/>
            </p:cNvSpPr>
            <p:nvPr/>
          </p:nvSpPr>
          <p:spPr bwMode="auto">
            <a:xfrm>
              <a:off x="1296" y="3769"/>
              <a:ext cx="176"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050">
                  <a:latin typeface="Arial" panose="020B0604020202020204" pitchFamily="34" charset="0"/>
                </a:rPr>
                <a:t>1</a:t>
              </a:r>
            </a:p>
          </p:txBody>
        </p:sp>
        <p:sp>
          <p:nvSpPr>
            <p:cNvPr id="20501" name="Text Box 31">
              <a:extLst>
                <a:ext uri="{FF2B5EF4-FFF2-40B4-BE49-F238E27FC236}">
                  <a16:creationId xmlns:a16="http://schemas.microsoft.com/office/drawing/2014/main" id="{66217BA9-293A-4B61-A0AD-4683704154D1}"/>
                </a:ext>
              </a:extLst>
            </p:cNvPr>
            <p:cNvSpPr txBox="1">
              <a:spLocks noChangeArrowheads="1"/>
            </p:cNvSpPr>
            <p:nvPr/>
          </p:nvSpPr>
          <p:spPr bwMode="auto">
            <a:xfrm rot="16200000">
              <a:off x="396" y="3173"/>
              <a:ext cx="115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050" b="1">
                  <a:latin typeface="Arial" panose="020B0604020202020204" pitchFamily="34" charset="0"/>
                </a:rPr>
                <a:t>Power Density (W/cm2)</a:t>
              </a:r>
            </a:p>
          </p:txBody>
        </p:sp>
        <p:pic>
          <p:nvPicPr>
            <p:cNvPr id="20502" name="Picture 32" descr="BD15134_">
              <a:extLst>
                <a:ext uri="{FF2B5EF4-FFF2-40B4-BE49-F238E27FC236}">
                  <a16:creationId xmlns:a16="http://schemas.microsoft.com/office/drawing/2014/main" id="{6C1773D4-B905-46FF-BB59-3F49E41474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 y="3667"/>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Picture 33" descr="BD15134_">
              <a:extLst>
                <a:ext uri="{FF2B5EF4-FFF2-40B4-BE49-F238E27FC236}">
                  <a16:creationId xmlns:a16="http://schemas.microsoft.com/office/drawing/2014/main" id="{C0276450-A6FE-4651-BE84-64ABF072DB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9" y="3667"/>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4" name="Picture 34" descr="BD15134_">
              <a:extLst>
                <a:ext uri="{FF2B5EF4-FFF2-40B4-BE49-F238E27FC236}">
                  <a16:creationId xmlns:a16="http://schemas.microsoft.com/office/drawing/2014/main" id="{A9005C2A-B744-4593-8660-C5A1E434CE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 y="3673"/>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5" name="Picture 35" descr="BD15134_">
              <a:extLst>
                <a:ext uri="{FF2B5EF4-FFF2-40B4-BE49-F238E27FC236}">
                  <a16:creationId xmlns:a16="http://schemas.microsoft.com/office/drawing/2014/main" id="{08D33AF1-0FF8-499D-986D-EEC2D6AE8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1" y="3541"/>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36" descr="BD15134_">
              <a:extLst>
                <a:ext uri="{FF2B5EF4-FFF2-40B4-BE49-F238E27FC236}">
                  <a16:creationId xmlns:a16="http://schemas.microsoft.com/office/drawing/2014/main" id="{1571C778-8772-4FE6-B4E6-2E1C27EFE0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1" y="3601"/>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7" name="Picture 37" descr="BD15134_">
              <a:extLst>
                <a:ext uri="{FF2B5EF4-FFF2-40B4-BE49-F238E27FC236}">
                  <a16:creationId xmlns:a16="http://schemas.microsoft.com/office/drawing/2014/main" id="{6D10D196-633E-4ECE-BF87-C65C02BF4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 y="3733"/>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8" name="Picture 38" descr="BD15134_">
              <a:extLst>
                <a:ext uri="{FF2B5EF4-FFF2-40B4-BE49-F238E27FC236}">
                  <a16:creationId xmlns:a16="http://schemas.microsoft.com/office/drawing/2014/main" id="{3B25F23D-3F0D-4EB9-8981-B43ACF528E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7" y="3691"/>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9" name="Picture 39" descr="BD15134_">
              <a:extLst>
                <a:ext uri="{FF2B5EF4-FFF2-40B4-BE49-F238E27FC236}">
                  <a16:creationId xmlns:a16="http://schemas.microsoft.com/office/drawing/2014/main" id="{584CD704-04EC-4CCD-92B9-EE99D18964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9" y="3583"/>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0" name="Picture 40" descr="BD15134_">
              <a:extLst>
                <a:ext uri="{FF2B5EF4-FFF2-40B4-BE49-F238E27FC236}">
                  <a16:creationId xmlns:a16="http://schemas.microsoft.com/office/drawing/2014/main" id="{47AB254D-450D-4CBF-B02B-86516E223D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9" y="3469"/>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1" name="Picture 41" descr="BD15134_">
              <a:extLst>
                <a:ext uri="{FF2B5EF4-FFF2-40B4-BE49-F238E27FC236}">
                  <a16:creationId xmlns:a16="http://schemas.microsoft.com/office/drawing/2014/main" id="{7709C78A-94FC-42E5-A6BB-57A23D8CC7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5" y="3307"/>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2" name="Picture 42" descr="BD14692_">
              <a:extLst>
                <a:ext uri="{FF2B5EF4-FFF2-40B4-BE49-F238E27FC236}">
                  <a16:creationId xmlns:a16="http://schemas.microsoft.com/office/drawing/2014/main" id="{E47C0596-DEB8-43CC-B672-0972BF9FA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5" y="3103"/>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3" name="Picture 43" descr="BD14692_">
              <a:extLst>
                <a:ext uri="{FF2B5EF4-FFF2-40B4-BE49-F238E27FC236}">
                  <a16:creationId xmlns:a16="http://schemas.microsoft.com/office/drawing/2014/main" id="{F054844E-BB5E-4DDD-8D05-E500B3D56E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3" y="2959"/>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4" name="Picture 44" descr="BD14692_">
              <a:extLst>
                <a:ext uri="{FF2B5EF4-FFF2-40B4-BE49-F238E27FC236}">
                  <a16:creationId xmlns:a16="http://schemas.microsoft.com/office/drawing/2014/main" id="{1DDBEE22-B206-4A34-9F75-AE97BBB307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7" y="2809"/>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5" name="Picture 45" descr="BD14692_">
              <a:extLst>
                <a:ext uri="{FF2B5EF4-FFF2-40B4-BE49-F238E27FC236}">
                  <a16:creationId xmlns:a16="http://schemas.microsoft.com/office/drawing/2014/main" id="{E740CB30-888F-4582-B465-9B19243CA8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5" y="2691"/>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6" name="Line 46">
              <a:extLst>
                <a:ext uri="{FF2B5EF4-FFF2-40B4-BE49-F238E27FC236}">
                  <a16:creationId xmlns:a16="http://schemas.microsoft.com/office/drawing/2014/main" id="{36BC70F2-82EC-40A9-9432-3319493134E3}"/>
                </a:ext>
              </a:extLst>
            </p:cNvPr>
            <p:cNvSpPr>
              <a:spLocks noChangeShapeType="1"/>
            </p:cNvSpPr>
            <p:nvPr/>
          </p:nvSpPr>
          <p:spPr bwMode="auto">
            <a:xfrm>
              <a:off x="1655" y="3703"/>
              <a:ext cx="66"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17" name="Line 47">
              <a:extLst>
                <a:ext uri="{FF2B5EF4-FFF2-40B4-BE49-F238E27FC236}">
                  <a16:creationId xmlns:a16="http://schemas.microsoft.com/office/drawing/2014/main" id="{786AA436-5BC1-46E0-BBA5-7E1B3B374728}"/>
                </a:ext>
              </a:extLst>
            </p:cNvPr>
            <p:cNvSpPr>
              <a:spLocks noChangeShapeType="1"/>
            </p:cNvSpPr>
            <p:nvPr/>
          </p:nvSpPr>
          <p:spPr bwMode="auto">
            <a:xfrm>
              <a:off x="1727" y="3697"/>
              <a:ext cx="210"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18" name="Line 48">
              <a:extLst>
                <a:ext uri="{FF2B5EF4-FFF2-40B4-BE49-F238E27FC236}">
                  <a16:creationId xmlns:a16="http://schemas.microsoft.com/office/drawing/2014/main" id="{3349DC72-E103-48F1-8897-E319B683524F}"/>
                </a:ext>
              </a:extLst>
            </p:cNvPr>
            <p:cNvSpPr>
              <a:spLocks noChangeShapeType="1"/>
            </p:cNvSpPr>
            <p:nvPr/>
          </p:nvSpPr>
          <p:spPr bwMode="auto">
            <a:xfrm>
              <a:off x="1937" y="3697"/>
              <a:ext cx="162"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19" name="Line 49">
              <a:extLst>
                <a:ext uri="{FF2B5EF4-FFF2-40B4-BE49-F238E27FC236}">
                  <a16:creationId xmlns:a16="http://schemas.microsoft.com/office/drawing/2014/main" id="{08FDB030-4510-4262-A4F0-71836E1D1EAE}"/>
                </a:ext>
              </a:extLst>
            </p:cNvPr>
            <p:cNvSpPr>
              <a:spLocks noChangeShapeType="1"/>
            </p:cNvSpPr>
            <p:nvPr/>
          </p:nvSpPr>
          <p:spPr bwMode="auto">
            <a:xfrm flipV="1">
              <a:off x="2093" y="3565"/>
              <a:ext cx="222" cy="132"/>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0" name="Line 50">
              <a:extLst>
                <a:ext uri="{FF2B5EF4-FFF2-40B4-BE49-F238E27FC236}">
                  <a16:creationId xmlns:a16="http://schemas.microsoft.com/office/drawing/2014/main" id="{46E0E3F0-4FF3-4442-9D86-78780074F954}"/>
                </a:ext>
              </a:extLst>
            </p:cNvPr>
            <p:cNvSpPr>
              <a:spLocks noChangeShapeType="1"/>
            </p:cNvSpPr>
            <p:nvPr/>
          </p:nvSpPr>
          <p:spPr bwMode="auto">
            <a:xfrm>
              <a:off x="2309" y="3577"/>
              <a:ext cx="300" cy="54"/>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1" name="Line 51">
              <a:extLst>
                <a:ext uri="{FF2B5EF4-FFF2-40B4-BE49-F238E27FC236}">
                  <a16:creationId xmlns:a16="http://schemas.microsoft.com/office/drawing/2014/main" id="{F0167CE2-C1CD-4243-8B05-4C694F93C603}"/>
                </a:ext>
              </a:extLst>
            </p:cNvPr>
            <p:cNvSpPr>
              <a:spLocks noChangeShapeType="1"/>
            </p:cNvSpPr>
            <p:nvPr/>
          </p:nvSpPr>
          <p:spPr bwMode="auto">
            <a:xfrm>
              <a:off x="2603" y="3625"/>
              <a:ext cx="288" cy="144"/>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2" name="Line 52">
              <a:extLst>
                <a:ext uri="{FF2B5EF4-FFF2-40B4-BE49-F238E27FC236}">
                  <a16:creationId xmlns:a16="http://schemas.microsoft.com/office/drawing/2014/main" id="{B9ACC816-F6EC-4EA6-8220-88F143D95C08}"/>
                </a:ext>
              </a:extLst>
            </p:cNvPr>
            <p:cNvSpPr>
              <a:spLocks noChangeShapeType="1"/>
            </p:cNvSpPr>
            <p:nvPr/>
          </p:nvSpPr>
          <p:spPr bwMode="auto">
            <a:xfrm flipV="1">
              <a:off x="2891" y="3721"/>
              <a:ext cx="354" cy="48"/>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3" name="Line 53">
              <a:extLst>
                <a:ext uri="{FF2B5EF4-FFF2-40B4-BE49-F238E27FC236}">
                  <a16:creationId xmlns:a16="http://schemas.microsoft.com/office/drawing/2014/main" id="{6510E5C1-EB71-42D1-9297-383C1CF85103}"/>
                </a:ext>
              </a:extLst>
            </p:cNvPr>
            <p:cNvSpPr>
              <a:spLocks noChangeShapeType="1"/>
            </p:cNvSpPr>
            <p:nvPr/>
          </p:nvSpPr>
          <p:spPr bwMode="auto">
            <a:xfrm flipV="1">
              <a:off x="3239" y="3613"/>
              <a:ext cx="282" cy="102"/>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4" name="Line 54">
              <a:extLst>
                <a:ext uri="{FF2B5EF4-FFF2-40B4-BE49-F238E27FC236}">
                  <a16:creationId xmlns:a16="http://schemas.microsoft.com/office/drawing/2014/main" id="{426A9B48-EFC5-4718-92AA-105C6F19FE50}"/>
                </a:ext>
              </a:extLst>
            </p:cNvPr>
            <p:cNvSpPr>
              <a:spLocks noChangeShapeType="1"/>
            </p:cNvSpPr>
            <p:nvPr/>
          </p:nvSpPr>
          <p:spPr bwMode="auto">
            <a:xfrm flipV="1">
              <a:off x="3527" y="3499"/>
              <a:ext cx="270" cy="12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5" name="Line 55">
              <a:extLst>
                <a:ext uri="{FF2B5EF4-FFF2-40B4-BE49-F238E27FC236}">
                  <a16:creationId xmlns:a16="http://schemas.microsoft.com/office/drawing/2014/main" id="{0CAE2EB5-3405-425E-9B5A-368FA0449F3B}"/>
                </a:ext>
              </a:extLst>
            </p:cNvPr>
            <p:cNvSpPr>
              <a:spLocks noChangeShapeType="1"/>
            </p:cNvSpPr>
            <p:nvPr/>
          </p:nvSpPr>
          <p:spPr bwMode="auto">
            <a:xfrm flipV="1">
              <a:off x="3797" y="3349"/>
              <a:ext cx="468" cy="132"/>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6" name="Line 56">
              <a:extLst>
                <a:ext uri="{FF2B5EF4-FFF2-40B4-BE49-F238E27FC236}">
                  <a16:creationId xmlns:a16="http://schemas.microsoft.com/office/drawing/2014/main" id="{CCB1AC63-C213-47DE-82CF-9B3F83C42887}"/>
                </a:ext>
              </a:extLst>
            </p:cNvPr>
            <p:cNvSpPr>
              <a:spLocks noChangeShapeType="1"/>
            </p:cNvSpPr>
            <p:nvPr/>
          </p:nvSpPr>
          <p:spPr bwMode="auto">
            <a:xfrm flipV="1">
              <a:off x="4241" y="3133"/>
              <a:ext cx="168" cy="216"/>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7" name="Line 57">
              <a:extLst>
                <a:ext uri="{FF2B5EF4-FFF2-40B4-BE49-F238E27FC236}">
                  <a16:creationId xmlns:a16="http://schemas.microsoft.com/office/drawing/2014/main" id="{1E8EF263-8F27-4F17-90B7-A8C694942A19}"/>
                </a:ext>
              </a:extLst>
            </p:cNvPr>
            <p:cNvSpPr>
              <a:spLocks noChangeShapeType="1"/>
            </p:cNvSpPr>
            <p:nvPr/>
          </p:nvSpPr>
          <p:spPr bwMode="auto">
            <a:xfrm flipV="1">
              <a:off x="4421" y="2989"/>
              <a:ext cx="180" cy="144"/>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8" name="Line 58">
              <a:extLst>
                <a:ext uri="{FF2B5EF4-FFF2-40B4-BE49-F238E27FC236}">
                  <a16:creationId xmlns:a16="http://schemas.microsoft.com/office/drawing/2014/main" id="{57DB2CB8-ED42-421A-8635-B7ACF8CEFEB6}"/>
                </a:ext>
              </a:extLst>
            </p:cNvPr>
            <p:cNvSpPr>
              <a:spLocks noChangeShapeType="1"/>
            </p:cNvSpPr>
            <p:nvPr/>
          </p:nvSpPr>
          <p:spPr bwMode="auto">
            <a:xfrm flipV="1">
              <a:off x="4601" y="2845"/>
              <a:ext cx="180" cy="144"/>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29" name="Line 59">
              <a:extLst>
                <a:ext uri="{FF2B5EF4-FFF2-40B4-BE49-F238E27FC236}">
                  <a16:creationId xmlns:a16="http://schemas.microsoft.com/office/drawing/2014/main" id="{AFE0BBCB-2CDE-4BCE-92D2-A5EF8BECDB3B}"/>
                </a:ext>
              </a:extLst>
            </p:cNvPr>
            <p:cNvSpPr>
              <a:spLocks noChangeShapeType="1"/>
            </p:cNvSpPr>
            <p:nvPr/>
          </p:nvSpPr>
          <p:spPr bwMode="auto">
            <a:xfrm flipV="1">
              <a:off x="4781" y="2727"/>
              <a:ext cx="180" cy="124"/>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en-US" sz="1350"/>
            </a:p>
          </p:txBody>
        </p:sp>
        <p:pic>
          <p:nvPicPr>
            <p:cNvPr id="20530" name="Picture 60" descr="BD15134_">
              <a:extLst>
                <a:ext uri="{FF2B5EF4-FFF2-40B4-BE49-F238E27FC236}">
                  <a16:creationId xmlns:a16="http://schemas.microsoft.com/office/drawing/2014/main" id="{D7D1F65C-7D43-4F6F-BB9B-734426236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0" y="3766"/>
              <a:ext cx="68"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1" name="Text Box 61">
              <a:extLst>
                <a:ext uri="{FF2B5EF4-FFF2-40B4-BE49-F238E27FC236}">
                  <a16:creationId xmlns:a16="http://schemas.microsoft.com/office/drawing/2014/main" id="{AD999DA3-E053-43A6-83A3-303D6A23AB29}"/>
                </a:ext>
              </a:extLst>
            </p:cNvPr>
            <p:cNvSpPr txBox="1">
              <a:spLocks noChangeArrowheads="1"/>
            </p:cNvSpPr>
            <p:nvPr/>
          </p:nvSpPr>
          <p:spPr bwMode="auto">
            <a:xfrm>
              <a:off x="1418" y="3508"/>
              <a:ext cx="299"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900">
                  <a:latin typeface="Arial" panose="020B0604020202020204" pitchFamily="34" charset="0"/>
                </a:rPr>
                <a:t>4004</a:t>
              </a:r>
            </a:p>
          </p:txBody>
        </p:sp>
        <p:sp>
          <p:nvSpPr>
            <p:cNvPr id="20532" name="Text Box 62">
              <a:extLst>
                <a:ext uri="{FF2B5EF4-FFF2-40B4-BE49-F238E27FC236}">
                  <a16:creationId xmlns:a16="http://schemas.microsoft.com/office/drawing/2014/main" id="{4694081E-D4EF-4FC1-B042-A56E4F7695A9}"/>
                </a:ext>
              </a:extLst>
            </p:cNvPr>
            <p:cNvSpPr txBox="1">
              <a:spLocks noChangeArrowheads="1"/>
            </p:cNvSpPr>
            <p:nvPr/>
          </p:nvSpPr>
          <p:spPr bwMode="auto">
            <a:xfrm>
              <a:off x="1587" y="3385"/>
              <a:ext cx="299"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900">
                  <a:latin typeface="Arial" panose="020B0604020202020204" pitchFamily="34" charset="0"/>
                </a:rPr>
                <a:t>8008</a:t>
              </a:r>
            </a:p>
          </p:txBody>
        </p:sp>
        <p:sp>
          <p:nvSpPr>
            <p:cNvPr id="20533" name="Text Box 63">
              <a:extLst>
                <a:ext uri="{FF2B5EF4-FFF2-40B4-BE49-F238E27FC236}">
                  <a16:creationId xmlns:a16="http://schemas.microsoft.com/office/drawing/2014/main" id="{AC89606D-CC77-4AF2-B22B-B34221D8546F}"/>
                </a:ext>
              </a:extLst>
            </p:cNvPr>
            <p:cNvSpPr txBox="1">
              <a:spLocks noChangeArrowheads="1"/>
            </p:cNvSpPr>
            <p:nvPr/>
          </p:nvSpPr>
          <p:spPr bwMode="auto">
            <a:xfrm>
              <a:off x="1791" y="3702"/>
              <a:ext cx="299"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900">
                  <a:latin typeface="Arial" panose="020B0604020202020204" pitchFamily="34" charset="0"/>
                </a:rPr>
                <a:t>8080</a:t>
              </a:r>
            </a:p>
          </p:txBody>
        </p:sp>
        <p:sp>
          <p:nvSpPr>
            <p:cNvPr id="20534" name="Text Box 64">
              <a:extLst>
                <a:ext uri="{FF2B5EF4-FFF2-40B4-BE49-F238E27FC236}">
                  <a16:creationId xmlns:a16="http://schemas.microsoft.com/office/drawing/2014/main" id="{A6477F90-39EB-4868-BC5B-A7E88B12A08C}"/>
                </a:ext>
              </a:extLst>
            </p:cNvPr>
            <p:cNvSpPr txBox="1">
              <a:spLocks noChangeArrowheads="1"/>
            </p:cNvSpPr>
            <p:nvPr/>
          </p:nvSpPr>
          <p:spPr bwMode="auto">
            <a:xfrm>
              <a:off x="1905" y="3490"/>
              <a:ext cx="299"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900">
                  <a:latin typeface="Arial" panose="020B0604020202020204" pitchFamily="34" charset="0"/>
                </a:rPr>
                <a:t>8085</a:t>
              </a:r>
            </a:p>
          </p:txBody>
        </p:sp>
        <p:sp>
          <p:nvSpPr>
            <p:cNvPr id="20535" name="Text Box 65">
              <a:extLst>
                <a:ext uri="{FF2B5EF4-FFF2-40B4-BE49-F238E27FC236}">
                  <a16:creationId xmlns:a16="http://schemas.microsoft.com/office/drawing/2014/main" id="{E97EFB4F-ACED-4FF8-ABFD-761CA31DF352}"/>
                </a:ext>
              </a:extLst>
            </p:cNvPr>
            <p:cNvSpPr txBox="1">
              <a:spLocks noChangeArrowheads="1"/>
            </p:cNvSpPr>
            <p:nvPr/>
          </p:nvSpPr>
          <p:spPr bwMode="auto">
            <a:xfrm>
              <a:off x="2121" y="3385"/>
              <a:ext cx="299"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900">
                  <a:latin typeface="Arial" panose="020B0604020202020204" pitchFamily="34" charset="0"/>
                </a:rPr>
                <a:t>8086</a:t>
              </a:r>
            </a:p>
          </p:txBody>
        </p:sp>
        <p:sp>
          <p:nvSpPr>
            <p:cNvPr id="20536" name="Text Box 66">
              <a:extLst>
                <a:ext uri="{FF2B5EF4-FFF2-40B4-BE49-F238E27FC236}">
                  <a16:creationId xmlns:a16="http://schemas.microsoft.com/office/drawing/2014/main" id="{29889C5B-9ECF-43F5-BDCC-FE54D92F570B}"/>
                </a:ext>
              </a:extLst>
            </p:cNvPr>
            <p:cNvSpPr txBox="1">
              <a:spLocks noChangeArrowheads="1"/>
            </p:cNvSpPr>
            <p:nvPr/>
          </p:nvSpPr>
          <p:spPr bwMode="auto">
            <a:xfrm>
              <a:off x="2469" y="3656"/>
              <a:ext cx="25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900">
                  <a:latin typeface="Arial" panose="020B0604020202020204" pitchFamily="34" charset="0"/>
                </a:rPr>
                <a:t>286</a:t>
              </a:r>
            </a:p>
          </p:txBody>
        </p:sp>
        <p:sp>
          <p:nvSpPr>
            <p:cNvPr id="20537" name="Text Box 67">
              <a:extLst>
                <a:ext uri="{FF2B5EF4-FFF2-40B4-BE49-F238E27FC236}">
                  <a16:creationId xmlns:a16="http://schemas.microsoft.com/office/drawing/2014/main" id="{7818840A-2F2A-4763-8008-F8D07CB82C80}"/>
                </a:ext>
              </a:extLst>
            </p:cNvPr>
            <p:cNvSpPr txBox="1">
              <a:spLocks noChangeArrowheads="1"/>
            </p:cNvSpPr>
            <p:nvPr/>
          </p:nvSpPr>
          <p:spPr bwMode="auto">
            <a:xfrm>
              <a:off x="2737" y="3574"/>
              <a:ext cx="25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900">
                  <a:latin typeface="Arial" panose="020B0604020202020204" pitchFamily="34" charset="0"/>
                </a:rPr>
                <a:t>386</a:t>
              </a:r>
            </a:p>
          </p:txBody>
        </p:sp>
        <p:sp>
          <p:nvSpPr>
            <p:cNvPr id="20538" name="Text Box 68">
              <a:extLst>
                <a:ext uri="{FF2B5EF4-FFF2-40B4-BE49-F238E27FC236}">
                  <a16:creationId xmlns:a16="http://schemas.microsoft.com/office/drawing/2014/main" id="{7ABFFB3B-8FC4-4610-85F8-0AE5C8D61FBE}"/>
                </a:ext>
              </a:extLst>
            </p:cNvPr>
            <p:cNvSpPr txBox="1">
              <a:spLocks noChangeArrowheads="1"/>
            </p:cNvSpPr>
            <p:nvPr/>
          </p:nvSpPr>
          <p:spPr bwMode="auto">
            <a:xfrm>
              <a:off x="3104" y="3533"/>
              <a:ext cx="25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900">
                  <a:latin typeface="Arial" panose="020B0604020202020204" pitchFamily="34" charset="0"/>
                </a:rPr>
                <a:t>486</a:t>
              </a:r>
            </a:p>
          </p:txBody>
        </p:sp>
        <p:sp>
          <p:nvSpPr>
            <p:cNvPr id="20539" name="Text Box 69">
              <a:extLst>
                <a:ext uri="{FF2B5EF4-FFF2-40B4-BE49-F238E27FC236}">
                  <a16:creationId xmlns:a16="http://schemas.microsoft.com/office/drawing/2014/main" id="{B143DE86-08DF-471C-AFD2-28D89E937E4E}"/>
                </a:ext>
              </a:extLst>
            </p:cNvPr>
            <p:cNvSpPr txBox="1">
              <a:spLocks noChangeArrowheads="1"/>
            </p:cNvSpPr>
            <p:nvPr/>
          </p:nvSpPr>
          <p:spPr bwMode="auto">
            <a:xfrm>
              <a:off x="3696" y="3505"/>
              <a:ext cx="47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900">
                  <a:latin typeface="Arial" panose="020B0604020202020204" pitchFamily="34" charset="0"/>
                </a:rPr>
                <a:t>P6</a:t>
              </a:r>
            </a:p>
            <a:p>
              <a:pPr eaLnBrk="1" hangingPunct="1">
                <a:spcBef>
                  <a:spcPct val="0"/>
                </a:spcBef>
                <a:buClrTx/>
                <a:buSzTx/>
                <a:buFontTx/>
                <a:buNone/>
              </a:pPr>
              <a:r>
                <a:rPr kumimoji="1" lang="en-US" altLang="zh-TW" sz="900">
                  <a:latin typeface="Arial" panose="020B0604020202020204" pitchFamily="34" charset="0"/>
                </a:rPr>
                <a:t>Pentium</a:t>
              </a:r>
              <a:r>
                <a:rPr kumimoji="1" lang="en-US" altLang="zh-TW" sz="900">
                  <a:latin typeface="Arial" panose="020B0604020202020204" pitchFamily="34" charset="0"/>
                  <a:cs typeface="Arial" panose="020B0604020202020204" pitchFamily="34" charset="0"/>
                </a:rPr>
                <a:t>®</a:t>
              </a:r>
            </a:p>
          </p:txBody>
        </p:sp>
        <p:sp>
          <p:nvSpPr>
            <p:cNvPr id="20540" name="Line 70">
              <a:extLst>
                <a:ext uri="{FF2B5EF4-FFF2-40B4-BE49-F238E27FC236}">
                  <a16:creationId xmlns:a16="http://schemas.microsoft.com/office/drawing/2014/main" id="{8BD881DD-C76A-47CA-A55F-A35716BAF784}"/>
                </a:ext>
              </a:extLst>
            </p:cNvPr>
            <p:cNvSpPr>
              <a:spLocks noChangeShapeType="1"/>
            </p:cNvSpPr>
            <p:nvPr/>
          </p:nvSpPr>
          <p:spPr bwMode="auto">
            <a:xfrm flipH="1">
              <a:off x="5045" y="2727"/>
              <a:ext cx="372"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0541" name="Text Box 71">
              <a:extLst>
                <a:ext uri="{FF2B5EF4-FFF2-40B4-BE49-F238E27FC236}">
                  <a16:creationId xmlns:a16="http://schemas.microsoft.com/office/drawing/2014/main" id="{CD439DEB-CB3F-4133-BECC-68B8F808DA3D}"/>
                </a:ext>
              </a:extLst>
            </p:cNvPr>
            <p:cNvSpPr txBox="1">
              <a:spLocks noChangeArrowheads="1"/>
            </p:cNvSpPr>
            <p:nvPr/>
          </p:nvSpPr>
          <p:spPr bwMode="auto">
            <a:xfrm>
              <a:off x="2857" y="3305"/>
              <a:ext cx="67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500" b="1" dirty="0">
                  <a:solidFill>
                    <a:srgbClr val="FF3300"/>
                  </a:solidFill>
                  <a:latin typeface="Arial" panose="020B0604020202020204" pitchFamily="34" charset="0"/>
                </a:rPr>
                <a:t>Hot</a:t>
              </a:r>
              <a:r>
                <a:rPr kumimoji="1" lang="en-US" altLang="zh-TW" sz="1050" b="1" dirty="0">
                  <a:solidFill>
                    <a:srgbClr val="FF3300"/>
                  </a:solidFill>
                  <a:latin typeface="Arial" panose="020B0604020202020204" pitchFamily="34" charset="0"/>
                </a:rPr>
                <a:t> </a:t>
              </a:r>
              <a:r>
                <a:rPr kumimoji="1" lang="en-US" altLang="zh-TW" sz="1500" b="1" dirty="0">
                  <a:solidFill>
                    <a:srgbClr val="FF3300"/>
                  </a:solidFill>
                  <a:latin typeface="Arial" panose="020B0604020202020204" pitchFamily="34" charset="0"/>
                </a:rPr>
                <a:t>Plate</a:t>
              </a:r>
            </a:p>
          </p:txBody>
        </p:sp>
        <p:sp>
          <p:nvSpPr>
            <p:cNvPr id="20542" name="Line 72">
              <a:extLst>
                <a:ext uri="{FF2B5EF4-FFF2-40B4-BE49-F238E27FC236}">
                  <a16:creationId xmlns:a16="http://schemas.microsoft.com/office/drawing/2014/main" id="{3549412C-0D9E-47F1-9A78-573FD76F91D6}"/>
                </a:ext>
              </a:extLst>
            </p:cNvPr>
            <p:cNvSpPr>
              <a:spLocks noChangeShapeType="1"/>
            </p:cNvSpPr>
            <p:nvPr/>
          </p:nvSpPr>
          <p:spPr bwMode="auto">
            <a:xfrm>
              <a:off x="3433" y="3435"/>
              <a:ext cx="31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0543" name="Text Box 73">
              <a:extLst>
                <a:ext uri="{FF2B5EF4-FFF2-40B4-BE49-F238E27FC236}">
                  <a16:creationId xmlns:a16="http://schemas.microsoft.com/office/drawing/2014/main" id="{C616A3DD-F9D6-4698-897E-CFA4E58CAB53}"/>
                </a:ext>
              </a:extLst>
            </p:cNvPr>
            <p:cNvSpPr txBox="1">
              <a:spLocks noChangeArrowheads="1"/>
            </p:cNvSpPr>
            <p:nvPr/>
          </p:nvSpPr>
          <p:spPr bwMode="auto">
            <a:xfrm>
              <a:off x="2935" y="2748"/>
              <a:ext cx="61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500" b="1">
                  <a:solidFill>
                    <a:srgbClr val="FF3300"/>
                  </a:solidFill>
                  <a:latin typeface="Arial" panose="020B0604020202020204" pitchFamily="34" charset="0"/>
                </a:rPr>
                <a:t>Nuclear</a:t>
              </a:r>
            </a:p>
            <a:p>
              <a:pPr eaLnBrk="1" hangingPunct="1">
                <a:spcBef>
                  <a:spcPct val="0"/>
                </a:spcBef>
                <a:buClrTx/>
                <a:buSzTx/>
                <a:buFontTx/>
                <a:buNone/>
              </a:pPr>
              <a:r>
                <a:rPr kumimoji="1" lang="en-US" altLang="zh-TW" sz="1500" b="1">
                  <a:solidFill>
                    <a:srgbClr val="FF3300"/>
                  </a:solidFill>
                  <a:latin typeface="Arial" panose="020B0604020202020204" pitchFamily="34" charset="0"/>
                </a:rPr>
                <a:t>Reactor</a:t>
              </a:r>
            </a:p>
          </p:txBody>
        </p:sp>
        <p:sp>
          <p:nvSpPr>
            <p:cNvPr id="20544" name="Line 74">
              <a:extLst>
                <a:ext uri="{FF2B5EF4-FFF2-40B4-BE49-F238E27FC236}">
                  <a16:creationId xmlns:a16="http://schemas.microsoft.com/office/drawing/2014/main" id="{D81758D3-1704-4127-A30A-740AF0CF84D9}"/>
                </a:ext>
              </a:extLst>
            </p:cNvPr>
            <p:cNvSpPr>
              <a:spLocks noChangeShapeType="1"/>
            </p:cNvSpPr>
            <p:nvPr/>
          </p:nvSpPr>
          <p:spPr bwMode="auto">
            <a:xfrm flipV="1">
              <a:off x="3640" y="2970"/>
              <a:ext cx="889" cy="15"/>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0545" name="Text Box 75">
              <a:extLst>
                <a:ext uri="{FF2B5EF4-FFF2-40B4-BE49-F238E27FC236}">
                  <a16:creationId xmlns:a16="http://schemas.microsoft.com/office/drawing/2014/main" id="{F23E1C46-0EA5-43B5-802D-496439984BDE}"/>
                </a:ext>
              </a:extLst>
            </p:cNvPr>
            <p:cNvSpPr txBox="1">
              <a:spLocks noChangeArrowheads="1"/>
            </p:cNvSpPr>
            <p:nvPr/>
          </p:nvSpPr>
          <p:spPr bwMode="auto">
            <a:xfrm>
              <a:off x="3845" y="2528"/>
              <a:ext cx="561"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r>
                <a:rPr kumimoji="1" lang="en-US" altLang="zh-TW" sz="1500" b="1">
                  <a:solidFill>
                    <a:srgbClr val="FF3300"/>
                  </a:solidFill>
                  <a:latin typeface="Arial" panose="020B0604020202020204" pitchFamily="34" charset="0"/>
                </a:rPr>
                <a:t>Rocket</a:t>
              </a:r>
            </a:p>
            <a:p>
              <a:pPr eaLnBrk="1" hangingPunct="1">
                <a:spcBef>
                  <a:spcPct val="0"/>
                </a:spcBef>
                <a:buClrTx/>
                <a:buSzTx/>
                <a:buFontTx/>
                <a:buNone/>
              </a:pPr>
              <a:r>
                <a:rPr kumimoji="1" lang="en-US" altLang="zh-TW" sz="1500" b="1">
                  <a:solidFill>
                    <a:srgbClr val="FF3300"/>
                  </a:solidFill>
                  <a:latin typeface="Arial" panose="020B0604020202020204" pitchFamily="34" charset="0"/>
                </a:rPr>
                <a:t>Nozzle</a:t>
              </a:r>
            </a:p>
          </p:txBody>
        </p:sp>
        <p:sp>
          <p:nvSpPr>
            <p:cNvPr id="20546" name="Line 76">
              <a:extLst>
                <a:ext uri="{FF2B5EF4-FFF2-40B4-BE49-F238E27FC236}">
                  <a16:creationId xmlns:a16="http://schemas.microsoft.com/office/drawing/2014/main" id="{06DFEEDA-CDA8-40B6-899B-7D5D7B2FB8F1}"/>
                </a:ext>
              </a:extLst>
            </p:cNvPr>
            <p:cNvSpPr>
              <a:spLocks noChangeShapeType="1"/>
            </p:cNvSpPr>
            <p:nvPr/>
          </p:nvSpPr>
          <p:spPr bwMode="auto">
            <a:xfrm>
              <a:off x="4355" y="2809"/>
              <a:ext cx="372"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grpSp>
      <p:sp>
        <p:nvSpPr>
          <p:cNvPr id="2" name="Rectangle 1"/>
          <p:cNvSpPr/>
          <p:nvPr/>
        </p:nvSpPr>
        <p:spPr>
          <a:xfrm>
            <a:off x="2148552" y="1214309"/>
            <a:ext cx="1133644" cy="646331"/>
          </a:xfrm>
          <a:prstGeom prst="rect">
            <a:avLst/>
          </a:prstGeom>
          <a:solidFill>
            <a:srgbClr val="FFFF00"/>
          </a:solidFill>
          <a:ln w="12700">
            <a:solidFill>
              <a:srgbClr val="FF0000"/>
            </a:solidFill>
          </a:ln>
        </p:spPr>
        <p:txBody>
          <a:bodyPr wrap="none">
            <a:spAutoFit/>
          </a:bodyPr>
          <a:lstStyle/>
          <a:p>
            <a:r>
              <a:rPr lang="en-US" dirty="0"/>
              <a:t>Dennard </a:t>
            </a:r>
          </a:p>
          <a:p>
            <a:r>
              <a:rPr lang="en-US" dirty="0"/>
              <a:t>Scaling</a:t>
            </a:r>
          </a:p>
        </p:txBody>
      </p:sp>
      <p:cxnSp>
        <p:nvCxnSpPr>
          <p:cNvPr id="4" name="Straight Arrow Connector 3"/>
          <p:cNvCxnSpPr>
            <a:stCxn id="2" idx="2"/>
            <a:endCxn id="20532" idx="1"/>
          </p:cNvCxnSpPr>
          <p:nvPr/>
        </p:nvCxnSpPr>
        <p:spPr bwMode="auto">
          <a:xfrm flipH="1">
            <a:off x="2246122" y="1860640"/>
            <a:ext cx="469252" cy="1829382"/>
          </a:xfrm>
          <a:prstGeom prst="straightConnector1">
            <a:avLst/>
          </a:prstGeom>
          <a:noFill/>
          <a:ln w="15875" cap="flat" cmpd="sng" algn="ctr">
            <a:solidFill>
              <a:srgbClr val="FF0000"/>
            </a:solidFill>
            <a:prstDash val="solid"/>
            <a:round/>
            <a:headEnd type="none" w="med" len="med"/>
            <a:tailEnd type="triangle"/>
          </a:ln>
        </p:spPr>
      </p:cxnSp>
      <p:cxnSp>
        <p:nvCxnSpPr>
          <p:cNvPr id="6" name="Straight Arrow Connector 5"/>
          <p:cNvCxnSpPr>
            <a:stCxn id="2" idx="2"/>
          </p:cNvCxnSpPr>
          <p:nvPr/>
        </p:nvCxnSpPr>
        <p:spPr bwMode="auto">
          <a:xfrm>
            <a:off x="2715374" y="1860640"/>
            <a:ext cx="1435795" cy="1874974"/>
          </a:xfrm>
          <a:prstGeom prst="straightConnector1">
            <a:avLst/>
          </a:prstGeom>
          <a:noFill/>
          <a:ln w="15875" cap="flat" cmpd="sng" algn="ctr">
            <a:solidFill>
              <a:srgbClr val="FF0000"/>
            </a:solidFill>
            <a:prstDash val="solid"/>
            <a:round/>
            <a:headEnd type="none" w="med" len="med"/>
            <a:tailEnd type="triangle"/>
          </a:ln>
        </p:spPr>
      </p:cxnSp>
      <p:sp>
        <p:nvSpPr>
          <p:cNvPr id="3" name="TextBox 2">
            <a:extLst>
              <a:ext uri="{FF2B5EF4-FFF2-40B4-BE49-F238E27FC236}">
                <a16:creationId xmlns:a16="http://schemas.microsoft.com/office/drawing/2014/main" id="{6F8244C1-3946-4238-B377-6997DD2290C2}"/>
              </a:ext>
            </a:extLst>
          </p:cNvPr>
          <p:cNvSpPr txBox="1"/>
          <p:nvPr/>
        </p:nvSpPr>
        <p:spPr>
          <a:xfrm>
            <a:off x="6625842" y="3474206"/>
            <a:ext cx="2372765" cy="738664"/>
          </a:xfrm>
          <a:prstGeom prst="rect">
            <a:avLst/>
          </a:prstGeom>
          <a:noFill/>
        </p:spPr>
        <p:txBody>
          <a:bodyPr wrap="none" rtlCol="0" anchor="ctr" anchorCtr="1">
            <a:spAutoFit/>
          </a:bodyPr>
          <a:lstStyle/>
          <a:p>
            <a:r>
              <a:rPr lang="en-US" sz="1400" dirty="0">
                <a:ea typeface="標楷體" pitchFamily="65" charset="-120"/>
                <a:cs typeface="Calibri" panose="020F07020304040A0204" pitchFamily="34" charset="0"/>
              </a:rPr>
              <a:t>Increased transistor density</a:t>
            </a:r>
          </a:p>
          <a:p>
            <a:r>
              <a:rPr lang="en-US" sz="1400" dirty="0">
                <a:ea typeface="標楷體" pitchFamily="65" charset="-120"/>
                <a:cs typeface="Calibri" panose="020F07020304040A0204" pitchFamily="34" charset="0"/>
              </a:rPr>
              <a:t>Increased clock frequency</a:t>
            </a:r>
          </a:p>
          <a:p>
            <a:r>
              <a:rPr lang="en-US" sz="1400" dirty="0">
                <a:ea typeface="標楷體" pitchFamily="65" charset="-120"/>
                <a:cs typeface="Calibri" panose="020F07020304040A0204" pitchFamily="34" charset="0"/>
              </a:rPr>
              <a:t>But </a:t>
            </a:r>
            <a:r>
              <a:rPr lang="en-US" sz="1400" dirty="0" err="1">
                <a:ea typeface="標楷體" pitchFamily="65" charset="-120"/>
                <a:cs typeface="Calibri" panose="020F07020304040A0204" pitchFamily="34" charset="0"/>
              </a:rPr>
              <a:t>Vdd</a:t>
            </a:r>
            <a:r>
              <a:rPr lang="en-US" sz="1400" dirty="0">
                <a:ea typeface="標楷體" pitchFamily="65" charset="-120"/>
                <a:cs typeface="Calibri" panose="020F07020304040A0204" pitchFamily="34" charset="0"/>
              </a:rPr>
              <a:t> cannot be lowered</a:t>
            </a:r>
          </a:p>
        </p:txBody>
      </p:sp>
      <p:cxnSp>
        <p:nvCxnSpPr>
          <p:cNvPr id="7" name="Straight Arrow Connector 6">
            <a:extLst>
              <a:ext uri="{FF2B5EF4-FFF2-40B4-BE49-F238E27FC236}">
                <a16:creationId xmlns:a16="http://schemas.microsoft.com/office/drawing/2014/main" id="{25D11A87-47C7-40B3-A4B8-C010CDD230C7}"/>
              </a:ext>
            </a:extLst>
          </p:cNvPr>
          <p:cNvCxnSpPr>
            <a:stCxn id="3" idx="1"/>
          </p:cNvCxnSpPr>
          <p:nvPr/>
        </p:nvCxnSpPr>
        <p:spPr bwMode="auto">
          <a:xfrm flipH="1">
            <a:off x="5822117" y="3843538"/>
            <a:ext cx="803725" cy="10338"/>
          </a:xfrm>
          <a:prstGeom prst="straightConnector1">
            <a:avLst/>
          </a:prstGeom>
          <a:noFill/>
          <a:ln w="1587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614453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7">
            <a:extLst>
              <a:ext uri="{FF2B5EF4-FFF2-40B4-BE49-F238E27FC236}">
                <a16:creationId xmlns:a16="http://schemas.microsoft.com/office/drawing/2014/main" id="{3B11018F-6C3F-472E-B4AC-880BC37164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1800">
                <a:solidFill>
                  <a:schemeClr val="tx1"/>
                </a:solidFill>
                <a:latin typeface="Tahoma" panose="020B0604030504040204" pitchFamily="34" charset="0"/>
              </a:defRPr>
            </a:lvl1pPr>
            <a:lvl2pPr marL="557213" indent="-214313">
              <a:spcBef>
                <a:spcPct val="20000"/>
              </a:spcBef>
              <a:buClr>
                <a:schemeClr val="hlink"/>
              </a:buClr>
              <a:buSzPct val="55000"/>
              <a:buFont typeface="Wingdings" panose="05000000000000000000" pitchFamily="2" charset="2"/>
              <a:buChar char="n"/>
              <a:defRPr sz="1500">
                <a:solidFill>
                  <a:schemeClr val="tx1"/>
                </a:solidFill>
                <a:latin typeface="Tahoma" panose="020B0604030504040204" pitchFamily="34" charset="0"/>
              </a:defRPr>
            </a:lvl2pPr>
            <a:lvl3pPr marL="857250" indent="-171450">
              <a:spcBef>
                <a:spcPct val="20000"/>
              </a:spcBef>
              <a:buClr>
                <a:schemeClr val="folHlink"/>
              </a:buClr>
              <a:buSzPct val="50000"/>
              <a:buFont typeface="Wingdings" panose="05000000000000000000" pitchFamily="2" charset="2"/>
              <a:buChar char="n"/>
              <a:defRPr sz="1200">
                <a:solidFill>
                  <a:schemeClr val="tx1"/>
                </a:solidFill>
                <a:latin typeface="Tahoma" panose="020B0604030504040204" pitchFamily="34" charset="0"/>
              </a:defRPr>
            </a:lvl3pPr>
            <a:lvl4pPr marL="1200150" indent="-171450">
              <a:spcBef>
                <a:spcPct val="20000"/>
              </a:spcBef>
              <a:buClr>
                <a:schemeClr val="accent2"/>
              </a:buClr>
              <a:buSzPct val="55000"/>
              <a:buFont typeface="Wingdings" panose="05000000000000000000" pitchFamily="2" charset="2"/>
              <a:buChar char="n"/>
              <a:defRPr sz="1200">
                <a:solidFill>
                  <a:schemeClr val="tx1"/>
                </a:solidFill>
                <a:latin typeface="Tahoma" panose="020B0604030504040204" pitchFamily="34" charset="0"/>
              </a:defRPr>
            </a:lvl4pPr>
            <a:lvl5pPr marL="1543050" indent="-171450">
              <a:spcBef>
                <a:spcPct val="20000"/>
              </a:spcBef>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200">
                <a:solidFill>
                  <a:schemeClr val="tx1"/>
                </a:solidFill>
                <a:latin typeface="Tahoma" panose="020B0604030504040204" pitchFamily="34" charset="0"/>
              </a:defRPr>
            </a:lvl9pPr>
          </a:lstStyle>
          <a:p>
            <a:pPr>
              <a:spcBef>
                <a:spcPct val="0"/>
              </a:spcBef>
              <a:buClrTx/>
              <a:buSzTx/>
              <a:buFontTx/>
              <a:buNone/>
            </a:pPr>
            <a:fld id="{2C3E54D2-5491-4617-A263-BA4494A9C9E5}" type="slidenum">
              <a:rPr lang="zh-TW" altLang="en-US" sz="1050"/>
              <a:pPr>
                <a:spcBef>
                  <a:spcPct val="0"/>
                </a:spcBef>
                <a:buClrTx/>
                <a:buSzTx/>
                <a:buFontTx/>
                <a:buNone/>
              </a:pPr>
              <a:t>67</a:t>
            </a:fld>
            <a:endParaRPr lang="en-US" altLang="zh-TW" sz="1050"/>
          </a:p>
        </p:txBody>
      </p:sp>
      <p:sp>
        <p:nvSpPr>
          <p:cNvPr id="20483" name="Rectangle 2">
            <a:extLst>
              <a:ext uri="{FF2B5EF4-FFF2-40B4-BE49-F238E27FC236}">
                <a16:creationId xmlns:a16="http://schemas.microsoft.com/office/drawing/2014/main" id="{8AFD7E3E-AA67-4BC0-9D94-B17992AE2F08}"/>
              </a:ext>
            </a:extLst>
          </p:cNvPr>
          <p:cNvSpPr>
            <a:spLocks noGrp="1" noChangeArrowheads="1"/>
          </p:cNvSpPr>
          <p:nvPr>
            <p:ph type="title"/>
          </p:nvPr>
        </p:nvSpPr>
        <p:spPr>
          <a:xfrm>
            <a:off x="1257363" y="16540"/>
            <a:ext cx="7335838" cy="514350"/>
          </a:xfrm>
        </p:spPr>
        <p:txBody>
          <a:bodyPr/>
          <a:lstStyle/>
          <a:p>
            <a:pPr eaLnBrk="1" hangingPunct="1"/>
            <a:r>
              <a:rPr lang="en-US" altLang="zh-TW" sz="3000" dirty="0">
                <a:ea typeface="新細明體" panose="02020500000000000000" pitchFamily="18" charset="-120"/>
              </a:rPr>
              <a:t>Hot Plate</a:t>
            </a:r>
          </a:p>
        </p:txBody>
      </p:sp>
      <p:sp>
        <p:nvSpPr>
          <p:cNvPr id="20486" name="Text Box 5">
            <a:extLst>
              <a:ext uri="{FF2B5EF4-FFF2-40B4-BE49-F238E27FC236}">
                <a16:creationId xmlns:a16="http://schemas.microsoft.com/office/drawing/2014/main" id="{86BEA366-A2E4-4B24-845F-CD585CCB393C}"/>
              </a:ext>
            </a:extLst>
          </p:cNvPr>
          <p:cNvSpPr txBox="1">
            <a:spLocks noChangeArrowheads="1"/>
          </p:cNvSpPr>
          <p:nvPr/>
        </p:nvSpPr>
        <p:spPr bwMode="auto">
          <a:xfrm>
            <a:off x="1425179" y="4466035"/>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ahoma" panose="020B0604030504040204" pitchFamily="34" charset="0"/>
              </a:defRPr>
            </a:lvl9pPr>
          </a:lstStyle>
          <a:p>
            <a:pPr eaLnBrk="1" hangingPunct="1">
              <a:spcBef>
                <a:spcPct val="0"/>
              </a:spcBef>
              <a:buClrTx/>
              <a:buSzTx/>
              <a:buFontTx/>
              <a:buNone/>
            </a:pPr>
            <a:endParaRPr kumimoji="1" lang="zh-TW" altLang="en-US" sz="1350">
              <a:latin typeface="Arial" panose="020B0604020202020204" pitchFamily="34" charset="0"/>
              <a:ea typeface="MS PGothic" panose="020B0600070205080204" pitchFamily="34" charset="-128"/>
            </a:endParaRPr>
          </a:p>
        </p:txBody>
      </p:sp>
      <p:pic>
        <p:nvPicPr>
          <p:cNvPr id="20489" name="Picture 8" descr="cpu_egg">
            <a:extLst>
              <a:ext uri="{FF2B5EF4-FFF2-40B4-BE49-F238E27FC236}">
                <a16:creationId xmlns:a16="http://schemas.microsoft.com/office/drawing/2014/main" id="{1586841C-2091-4B23-8D18-1E6D9542AFA6}"/>
              </a:ext>
            </a:extLst>
          </p:cNvPr>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1033818" y="530890"/>
            <a:ext cx="7380169" cy="4034286"/>
          </a:xfrm>
          <a:noFill/>
        </p:spPr>
      </p:pic>
    </p:spTree>
    <p:extLst>
      <p:ext uri="{BB962C8B-B14F-4D97-AF65-F5344CB8AC3E}">
        <p14:creationId xmlns:p14="http://schemas.microsoft.com/office/powerpoint/2010/main" val="13797957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D9B6BDF2-6896-4B98-8776-C18582F63BA5}" type="slidenum">
              <a:rPr lang="zh-TW" altLang="en-US" smtClean="0"/>
              <a:pPr/>
              <a:t>68</a:t>
            </a:fld>
            <a:endParaRPr lang="zh-TW" altLang="en-US"/>
          </a:p>
        </p:txBody>
      </p:sp>
      <p:sp>
        <p:nvSpPr>
          <p:cNvPr id="5" name="Title 3"/>
          <p:cNvSpPr>
            <a:spLocks noGrp="1"/>
          </p:cNvSpPr>
          <p:nvPr>
            <p:ph type="title"/>
          </p:nvPr>
        </p:nvSpPr>
        <p:spPr>
          <a:xfrm>
            <a:off x="605877" y="122593"/>
            <a:ext cx="8166222" cy="448043"/>
          </a:xfrm>
        </p:spPr>
        <p:txBody>
          <a:bodyPr/>
          <a:lstStyle/>
          <a:p>
            <a:r>
              <a:rPr lang="en-US" altLang="zh-TW" sz="2400" dirty="0">
                <a:latin typeface="Times New Roman" panose="02020603050405020304" pitchFamily="18" charset="0"/>
                <a:cs typeface="Times New Roman" panose="02020603050405020304" pitchFamily="18" charset="0"/>
              </a:rPr>
              <a:t>Single thread perf / clock </a:t>
            </a:r>
            <a:r>
              <a:rPr lang="en-US" altLang="zh-TW" sz="2400" dirty="0" err="1">
                <a:latin typeface="Times New Roman" panose="02020603050405020304" pitchFamily="18" charset="0"/>
                <a:cs typeface="Times New Roman" panose="02020603050405020304" pitchFamily="18" charset="0"/>
              </a:rPr>
              <a:t>freq</a:t>
            </a:r>
            <a:r>
              <a:rPr lang="en-US" altLang="zh-TW" sz="2400" dirty="0">
                <a:latin typeface="Times New Roman" panose="02020603050405020304" pitchFamily="18" charset="0"/>
                <a:cs typeface="Times New Roman" panose="02020603050405020304" pitchFamily="18" charset="0"/>
              </a:rPr>
              <a:t> / Power / # of Cores</a:t>
            </a:r>
            <a:endParaRPr lang="zh-TW" altLang="en-US" sz="2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766B52A2-D041-4F70-807D-1B2EF1A6416C}"/>
              </a:ext>
            </a:extLst>
          </p:cNvPr>
          <p:cNvSpPr>
            <a:spLocks noGrp="1"/>
          </p:cNvSpPr>
          <p:nvPr>
            <p:ph idx="1"/>
          </p:nvPr>
        </p:nvSpPr>
        <p:spPr>
          <a:xfrm>
            <a:off x="481084" y="839642"/>
            <a:ext cx="8094116" cy="3525274"/>
          </a:xfrm>
        </p:spPr>
        <p:txBody>
          <a:bodyPr>
            <a:noAutofit/>
          </a:bodyPr>
          <a:lstStyle/>
          <a:p>
            <a:pPr marL="342882" lvl="1" indent="0">
              <a:buNone/>
            </a:pPr>
            <a:endParaRPr lang="en-US" sz="2100" dirty="0">
              <a:cs typeface="Calibri" panose="020F0502020204030204" pitchFamily="34" charset="0"/>
            </a:endParaRPr>
          </a:p>
          <a:p>
            <a:pPr lvl="1"/>
            <a:endParaRPr lang="en-US" sz="1700" dirty="0">
              <a:cs typeface="Calibri" panose="020F0502020204030204" pitchFamily="34" charset="0"/>
            </a:endParaRPr>
          </a:p>
          <a:p>
            <a:pPr lvl="1"/>
            <a:endParaRPr lang="en-US" sz="1700" dirty="0">
              <a:cs typeface="Calibri" panose="020F0502020204030204" pitchFamily="34" charset="0"/>
            </a:endParaRPr>
          </a:p>
        </p:txBody>
      </p:sp>
      <p:pic>
        <p:nvPicPr>
          <p:cNvPr id="3" name="Picture 2">
            <a:extLst>
              <a:ext uri="{FF2B5EF4-FFF2-40B4-BE49-F238E27FC236}">
                <a16:creationId xmlns:a16="http://schemas.microsoft.com/office/drawing/2014/main" id="{198C3D45-3E08-4D5F-BDCF-17F0AF8096FC}"/>
              </a:ext>
            </a:extLst>
          </p:cNvPr>
          <p:cNvPicPr>
            <a:picLocks noChangeAspect="1"/>
          </p:cNvPicPr>
          <p:nvPr/>
        </p:nvPicPr>
        <p:blipFill>
          <a:blip r:embed="rId3"/>
          <a:stretch>
            <a:fillRect/>
          </a:stretch>
        </p:blipFill>
        <p:spPr>
          <a:xfrm>
            <a:off x="481084" y="809293"/>
            <a:ext cx="8094116" cy="3983084"/>
          </a:xfrm>
          <a:prstGeom prst="rect">
            <a:avLst/>
          </a:prstGeom>
        </p:spPr>
      </p:pic>
      <p:sp>
        <p:nvSpPr>
          <p:cNvPr id="2" name="Oval 1">
            <a:extLst>
              <a:ext uri="{FF2B5EF4-FFF2-40B4-BE49-F238E27FC236}">
                <a16:creationId xmlns:a16="http://schemas.microsoft.com/office/drawing/2014/main" id="{A3CF354D-B8C2-40D1-A114-BFE2AA15E466}"/>
              </a:ext>
            </a:extLst>
          </p:cNvPr>
          <p:cNvSpPr/>
          <p:nvPr/>
        </p:nvSpPr>
        <p:spPr bwMode="auto">
          <a:xfrm>
            <a:off x="1463722" y="1693118"/>
            <a:ext cx="2251880" cy="685800"/>
          </a:xfrm>
          <a:prstGeom prst="ellipse">
            <a:avLst/>
          </a:prstGeom>
          <a:solidFill>
            <a:srgbClr val="FFFF00"/>
          </a:solidFill>
          <a:ln w="15875"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r>
              <a:rPr kumimoji="1" lang="en-US" sz="1350" b="1" dirty="0">
                <a:latin typeface="Arial" pitchFamily="34" charset="0"/>
                <a:ea typeface="新細明體" pitchFamily="18" charset="-120"/>
              </a:rPr>
              <a:t>Moore’s Law</a:t>
            </a:r>
          </a:p>
        </p:txBody>
      </p:sp>
      <p:cxnSp>
        <p:nvCxnSpPr>
          <p:cNvPr id="8" name="Straight Arrow Connector 7">
            <a:extLst>
              <a:ext uri="{FF2B5EF4-FFF2-40B4-BE49-F238E27FC236}">
                <a16:creationId xmlns:a16="http://schemas.microsoft.com/office/drawing/2014/main" id="{67837E2E-4F8F-42DB-A407-18A78A1E9568}"/>
              </a:ext>
            </a:extLst>
          </p:cNvPr>
          <p:cNvCxnSpPr>
            <a:stCxn id="2" idx="6"/>
          </p:cNvCxnSpPr>
          <p:nvPr/>
        </p:nvCxnSpPr>
        <p:spPr bwMode="auto">
          <a:xfrm>
            <a:off x="3715602" y="2036018"/>
            <a:ext cx="1535374" cy="0"/>
          </a:xfrm>
          <a:prstGeom prst="straightConnector1">
            <a:avLst/>
          </a:prstGeom>
          <a:ln w="28575">
            <a:headEnd type="none" w="med" len="med"/>
            <a:tailEnd type="stealth" w="lg" len="lg"/>
          </a:ln>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id="{625FCD4F-1C79-4776-85CE-C951D74CAB13}"/>
              </a:ext>
            </a:extLst>
          </p:cNvPr>
          <p:cNvSpPr/>
          <p:nvPr/>
        </p:nvSpPr>
        <p:spPr bwMode="auto">
          <a:xfrm>
            <a:off x="220458" y="3039063"/>
            <a:ext cx="2251880" cy="685800"/>
          </a:xfrm>
          <a:prstGeom prst="ellipse">
            <a:avLst/>
          </a:prstGeom>
          <a:solidFill>
            <a:srgbClr val="FFFF00"/>
          </a:solidFill>
          <a:ln w="15875"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r>
              <a:rPr kumimoji="1" lang="en-US" sz="1350" b="1" dirty="0">
                <a:latin typeface="Arial" pitchFamily="34" charset="0"/>
                <a:ea typeface="新細明體" pitchFamily="18" charset="-120"/>
              </a:rPr>
              <a:t>1990-2000</a:t>
            </a:r>
          </a:p>
          <a:p>
            <a:pPr algn="ctr" defTabSz="685800" fontAlgn="base">
              <a:spcBef>
                <a:spcPct val="0"/>
              </a:spcBef>
              <a:spcAft>
                <a:spcPct val="0"/>
              </a:spcAft>
            </a:pPr>
            <a:r>
              <a:rPr kumimoji="1" lang="en-US" sz="1350" b="1" dirty="0">
                <a:latin typeface="Arial" pitchFamily="34" charset="0"/>
                <a:ea typeface="新細明體" pitchFamily="18" charset="-120"/>
              </a:rPr>
              <a:t>Power keeps going up</a:t>
            </a:r>
          </a:p>
        </p:txBody>
      </p:sp>
      <p:cxnSp>
        <p:nvCxnSpPr>
          <p:cNvPr id="10" name="Straight Arrow Connector 9">
            <a:extLst>
              <a:ext uri="{FF2B5EF4-FFF2-40B4-BE49-F238E27FC236}">
                <a16:creationId xmlns:a16="http://schemas.microsoft.com/office/drawing/2014/main" id="{20FFF780-8ABF-4E80-8335-6ACFC20A44BD}"/>
              </a:ext>
            </a:extLst>
          </p:cNvPr>
          <p:cNvCxnSpPr>
            <a:cxnSpLocks/>
          </p:cNvCxnSpPr>
          <p:nvPr/>
        </p:nvCxnSpPr>
        <p:spPr bwMode="auto">
          <a:xfrm>
            <a:off x="2472338" y="3497943"/>
            <a:ext cx="1185262" cy="0"/>
          </a:xfrm>
          <a:prstGeom prst="straightConnector1">
            <a:avLst/>
          </a:prstGeom>
          <a:ln w="28575">
            <a:headEnd type="none" w="med" len="med"/>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8327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720" y="108349"/>
            <a:ext cx="7740970" cy="519113"/>
          </a:xfrm>
        </p:spPr>
        <p:txBody>
          <a:bodyPr/>
          <a:lstStyle/>
          <a:p>
            <a:r>
              <a:rPr lang="en-US" sz="3200" dirty="0"/>
              <a:t>Clock Rate and Power</a:t>
            </a:r>
          </a:p>
        </p:txBody>
      </p:sp>
      <p:sp>
        <p:nvSpPr>
          <p:cNvPr id="3" name="Content Placeholder 2"/>
          <p:cNvSpPr>
            <a:spLocks noGrp="1"/>
          </p:cNvSpPr>
          <p:nvPr>
            <p:ph idx="1"/>
          </p:nvPr>
        </p:nvSpPr>
        <p:spPr>
          <a:xfrm>
            <a:off x="1751330" y="3416935"/>
            <a:ext cx="5915025" cy="1170940"/>
          </a:xfrm>
        </p:spPr>
        <p:txBody>
          <a:bodyPr>
            <a:normAutofit/>
          </a:bodyPr>
          <a:lstStyle/>
          <a:p>
            <a:r>
              <a:rPr lang="en-US" sz="1500" dirty="0"/>
              <a:t>Pentium 4 had a dramatic jump up in clock rate and power.</a:t>
            </a:r>
          </a:p>
          <a:p>
            <a:r>
              <a:rPr lang="en-US" sz="1500" dirty="0"/>
              <a:t>Core 2 reverts to simpler pipeline, lower clock rates and multiple processors per chip.</a:t>
            </a:r>
          </a:p>
          <a:p>
            <a:r>
              <a:rPr lang="en-US" sz="1500" dirty="0">
                <a:sym typeface="+mn-ea"/>
              </a:rPr>
              <a:t>latest Intel chip : i9-10980K, the 10th generation</a:t>
            </a:r>
            <a:endParaRPr lang="en-US" sz="1500" dirty="0"/>
          </a:p>
        </p:txBody>
      </p:sp>
      <p:pic>
        <p:nvPicPr>
          <p:cNvPr id="10" name="Picture 9"/>
          <p:cNvPicPr>
            <a:picLocks noChangeAspect="1"/>
          </p:cNvPicPr>
          <p:nvPr/>
        </p:nvPicPr>
        <p:blipFill>
          <a:blip r:embed="rId3"/>
          <a:stretch>
            <a:fillRect/>
          </a:stretch>
        </p:blipFill>
        <p:spPr>
          <a:xfrm>
            <a:off x="934720" y="835184"/>
            <a:ext cx="7081520" cy="2639536"/>
          </a:xfrm>
          <a:prstGeom prst="rect">
            <a:avLst/>
          </a:prstGeom>
        </p:spPr>
      </p:pic>
      <p:sp>
        <p:nvSpPr>
          <p:cNvPr id="4" name="灯片编号占位符 3"/>
          <p:cNvSpPr>
            <a:spLocks noGrp="1"/>
          </p:cNvSpPr>
          <p:nvPr>
            <p:ph type="sldNum" sz="quarter" idx="10"/>
          </p:nvPr>
        </p:nvSpPr>
        <p:spPr/>
        <p:txBody>
          <a:bodyPr/>
          <a:lstStyle/>
          <a:p>
            <a:fld id="{D9B6BDF2-6896-4B98-8776-C18582F63BA5}" type="slidenum">
              <a:rPr lang="zh-TW" altLang="en-US" smtClean="0"/>
              <a:t>69</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75399"/>
            <a:ext cx="7746784" cy="519113"/>
          </a:xfrm>
        </p:spPr>
        <p:txBody>
          <a:bodyPr/>
          <a:lstStyle/>
          <a:p>
            <a:r>
              <a:rPr lang="en-US" sz="3200" dirty="0">
                <a:latin typeface="Times New Roman" panose="02020503050405090304" pitchFamily="18" charset="0"/>
                <a:cs typeface="Times New Roman" panose="02020503050405090304" pitchFamily="18" charset="0"/>
              </a:rPr>
              <a:t>More Transistors </a:t>
            </a:r>
            <a:r>
              <a:rPr lang="en-US" sz="3200" dirty="0">
                <a:latin typeface="Times New Roman" panose="02020503050405090304" pitchFamily="18" charset="0"/>
                <a:cs typeface="Times New Roman" panose="02020503050405090304" pitchFamily="18" charset="0"/>
                <a:sym typeface="Wingdings" panose="05000000000000000000" pitchFamily="2" charset="2"/>
              </a:rPr>
              <a:t> Higher Performance</a:t>
            </a:r>
            <a:endParaRPr lang="en-US" sz="3200"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sz="half" idx="1"/>
          </p:nvPr>
        </p:nvSpPr>
        <p:spPr>
          <a:xfrm>
            <a:off x="254000" y="884791"/>
            <a:ext cx="8810171" cy="3745931"/>
          </a:xfrm>
        </p:spPr>
        <p:txBody>
          <a:bodyPr/>
          <a:lstStyle/>
          <a:p>
            <a:r>
              <a:rPr lang="en-US" sz="2400" dirty="0"/>
              <a:t>More transistors </a:t>
            </a:r>
            <a:r>
              <a:rPr lang="en-US" sz="2400" i="1" dirty="0"/>
              <a:t>enable</a:t>
            </a:r>
            <a:r>
              <a:rPr lang="en-US" sz="2400" dirty="0"/>
              <a:t> increased performance, but how those transistors are used matters.</a:t>
            </a:r>
          </a:p>
          <a:p>
            <a:r>
              <a:rPr lang="en-US" sz="2400" dirty="0"/>
              <a:t>Computer Architecture determines how those transistors are used to effectively achieve high performance</a:t>
            </a:r>
          </a:p>
          <a:p>
            <a:pPr lvl="1"/>
            <a:r>
              <a:rPr lang="en-US" sz="2000" dirty="0" err="1"/>
              <a:t>Multiplyer</a:t>
            </a:r>
            <a:r>
              <a:rPr lang="en-US" sz="2000" dirty="0"/>
              <a:t>/Divider</a:t>
            </a:r>
          </a:p>
          <a:p>
            <a:pPr lvl="1"/>
            <a:r>
              <a:rPr lang="en-US" sz="2000" dirty="0"/>
              <a:t>Pipelining</a:t>
            </a:r>
          </a:p>
          <a:p>
            <a:pPr lvl="1"/>
            <a:r>
              <a:rPr lang="en-US" sz="2000" dirty="0"/>
              <a:t>Superscalar/VLIW/Out-of-Order</a:t>
            </a:r>
          </a:p>
          <a:p>
            <a:pPr lvl="1"/>
            <a:r>
              <a:rPr lang="en-US" sz="2000" dirty="0"/>
              <a:t>Multi-cores</a:t>
            </a:r>
          </a:p>
          <a:p>
            <a:pPr lvl="1"/>
            <a:r>
              <a:rPr lang="en-US" sz="2000" dirty="0"/>
              <a:t>Cache hierarchy</a:t>
            </a:r>
          </a:p>
          <a:p>
            <a:pPr lvl="1"/>
            <a:r>
              <a:rPr lang="en-US" sz="2000" dirty="0"/>
              <a:t>Vector/SIMD units</a:t>
            </a:r>
          </a:p>
          <a:p>
            <a:pPr lvl="1"/>
            <a:endParaRPr lang="en-US" sz="2000" dirty="0"/>
          </a:p>
          <a:p>
            <a:pPr lvl="1"/>
            <a:endParaRPr lang="en-US" sz="2000" dirty="0"/>
          </a:p>
        </p:txBody>
      </p:sp>
      <p:sp>
        <p:nvSpPr>
          <p:cNvPr id="4" name="灯片编号占位符 3"/>
          <p:cNvSpPr>
            <a:spLocks noGrp="1"/>
          </p:cNvSpPr>
          <p:nvPr>
            <p:ph type="sldNum" sz="quarter" idx="10"/>
          </p:nvPr>
        </p:nvSpPr>
        <p:spPr/>
        <p:txBody>
          <a:bodyPr/>
          <a:lstStyle/>
          <a:p>
            <a:fld id="{D9B6BDF2-6896-4B98-8776-C18582F63BA5}" type="slidenum">
              <a:rPr lang="zh-TW" altLang="en-US" smtClean="0"/>
              <a:t>7</a:t>
            </a:fld>
            <a:endParaRPr lang="zh-TW"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2A383D-11EE-124E-9F4F-7C714FF21433}"/>
              </a:ext>
            </a:extLst>
          </p:cNvPr>
          <p:cNvSpPr>
            <a:spLocks noGrp="1"/>
          </p:cNvSpPr>
          <p:nvPr>
            <p:ph type="sldNum" sz="quarter" idx="4294967295"/>
          </p:nvPr>
        </p:nvSpPr>
        <p:spPr/>
        <p:txBody>
          <a:bodyPr/>
          <a:lstStyle/>
          <a:p>
            <a:pPr>
              <a:defRPr/>
            </a:pPr>
            <a:fld id="{EE6E5112-09FD-4CC1-B4F2-2E292139C324}" type="slidenum">
              <a:rPr lang="en-US" smtClean="0"/>
              <a:pPr>
                <a:defRPr/>
              </a:pPr>
              <a:t>70</a:t>
            </a:fld>
            <a:endParaRPr lang="en-US" dirty="0"/>
          </a:p>
        </p:txBody>
      </p:sp>
      <p:pic>
        <p:nvPicPr>
          <p:cNvPr id="3" name="Picture 5" descr="Z:\WOMAT\Production\Artfinal\0000000038\MKCAD\978-0-12-811905-1\0003165540\XMLLowres\f01-01-9780128119051.jpg">
            <a:extLst>
              <a:ext uri="{FF2B5EF4-FFF2-40B4-BE49-F238E27FC236}">
                <a16:creationId xmlns:a16="http://schemas.microsoft.com/office/drawing/2014/main" id="{D0607EF0-B354-954D-AD6B-3B18436906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7065" y="971550"/>
            <a:ext cx="6640256"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a:extLst>
              <a:ext uri="{FF2B5EF4-FFF2-40B4-BE49-F238E27FC236}">
                <a16:creationId xmlns:a16="http://schemas.microsoft.com/office/drawing/2014/main" id="{62426347-0986-2A4D-BF74-CFD29F022F17}"/>
              </a:ext>
            </a:extLst>
          </p:cNvPr>
          <p:cNvSpPr txBox="1">
            <a:spLocks noChangeArrowheads="1"/>
          </p:cNvSpPr>
          <p:nvPr/>
        </p:nvSpPr>
        <p:spPr bwMode="auto">
          <a:xfrm>
            <a:off x="3543300" y="971550"/>
            <a:ext cx="2430270" cy="323165"/>
          </a:xfrm>
          <a:prstGeom prst="rect">
            <a:avLst/>
          </a:prstGeom>
          <a:noFill/>
          <a:ln w="9525" algn="ctr">
            <a:noFill/>
            <a:miter lim="800000"/>
            <a:headEnd/>
            <a:tailEnd/>
          </a:ln>
          <a:effectLst/>
        </p:spPr>
        <p:txBody>
          <a:bodyPr wrap="square">
            <a:spAutoFit/>
          </a:bodyPr>
          <a:lstStyle/>
          <a:p>
            <a:pPr algn="ctr"/>
            <a:r>
              <a:rPr lang="en-US" sz="1500" dirty="0">
                <a:solidFill>
                  <a:srgbClr val="FF0000"/>
                </a:solidFill>
                <a:latin typeface="Arial" charset="0"/>
              </a:rPr>
              <a:t>Move to multi-processor</a:t>
            </a:r>
            <a:endParaRPr lang="en-GB" sz="1500" dirty="0">
              <a:solidFill>
                <a:srgbClr val="FF0000"/>
              </a:solidFill>
              <a:latin typeface="Arial" charset="0"/>
            </a:endParaRPr>
          </a:p>
        </p:txBody>
      </p:sp>
      <p:cxnSp>
        <p:nvCxnSpPr>
          <p:cNvPr id="5" name="Straight Arrow Connector 4">
            <a:extLst>
              <a:ext uri="{FF2B5EF4-FFF2-40B4-BE49-F238E27FC236}">
                <a16:creationId xmlns:a16="http://schemas.microsoft.com/office/drawing/2014/main" id="{1A4269F3-5697-DE46-9E54-02E1D7AD2D24}"/>
              </a:ext>
            </a:extLst>
          </p:cNvPr>
          <p:cNvCxnSpPr/>
          <p:nvPr/>
        </p:nvCxnSpPr>
        <p:spPr bwMode="auto">
          <a:xfrm>
            <a:off x="4731429" y="1248724"/>
            <a:ext cx="864099" cy="648072"/>
          </a:xfrm>
          <a:prstGeom prst="straightConnector1">
            <a:avLst/>
          </a:prstGeom>
          <a:noFill/>
          <a:ln w="19050" cap="flat" cmpd="sng" algn="ctr">
            <a:solidFill>
              <a:srgbClr val="FF0000"/>
            </a:solidFill>
            <a:prstDash val="solid"/>
            <a:round/>
            <a:headEnd type="none" w="med" len="med"/>
            <a:tailEnd type="arrow"/>
          </a:ln>
          <a:effectLst/>
        </p:spPr>
      </p:cxnSp>
      <p:sp>
        <p:nvSpPr>
          <p:cNvPr id="6" name="Text Box 8">
            <a:extLst>
              <a:ext uri="{FF2B5EF4-FFF2-40B4-BE49-F238E27FC236}">
                <a16:creationId xmlns:a16="http://schemas.microsoft.com/office/drawing/2014/main" id="{1A7D9855-3173-1B43-B16C-AD1467A9D3C5}"/>
              </a:ext>
            </a:extLst>
          </p:cNvPr>
          <p:cNvSpPr txBox="1">
            <a:spLocks noChangeArrowheads="1"/>
          </p:cNvSpPr>
          <p:nvPr/>
        </p:nvSpPr>
        <p:spPr bwMode="auto">
          <a:xfrm>
            <a:off x="2343150" y="3086100"/>
            <a:ext cx="864096" cy="323165"/>
          </a:xfrm>
          <a:prstGeom prst="rect">
            <a:avLst/>
          </a:prstGeom>
          <a:noFill/>
          <a:ln w="9525" algn="ctr">
            <a:noFill/>
            <a:miter lim="800000"/>
            <a:headEnd/>
            <a:tailEnd/>
          </a:ln>
          <a:effectLst/>
        </p:spPr>
        <p:txBody>
          <a:bodyPr wrap="square">
            <a:spAutoFit/>
          </a:bodyPr>
          <a:lstStyle/>
          <a:p>
            <a:pPr algn="ctr"/>
            <a:r>
              <a:rPr lang="en-US" sz="1500" dirty="0">
                <a:solidFill>
                  <a:srgbClr val="FF0000"/>
                </a:solidFill>
                <a:latin typeface="Arial" charset="0"/>
              </a:rPr>
              <a:t>RISC</a:t>
            </a:r>
            <a:endParaRPr lang="en-GB" sz="1500" dirty="0">
              <a:solidFill>
                <a:srgbClr val="FF0000"/>
              </a:solidFill>
              <a:latin typeface="Arial" charset="0"/>
            </a:endParaRPr>
          </a:p>
        </p:txBody>
      </p:sp>
      <p:cxnSp>
        <p:nvCxnSpPr>
          <p:cNvPr id="7" name="Straight Arrow Connector 6">
            <a:extLst>
              <a:ext uri="{FF2B5EF4-FFF2-40B4-BE49-F238E27FC236}">
                <a16:creationId xmlns:a16="http://schemas.microsoft.com/office/drawing/2014/main" id="{28CA4ADE-5B7C-AA49-A98A-E5F695FCCD4A}"/>
              </a:ext>
            </a:extLst>
          </p:cNvPr>
          <p:cNvCxnSpPr/>
          <p:nvPr/>
        </p:nvCxnSpPr>
        <p:spPr bwMode="auto">
          <a:xfrm rot="16200000" flipH="1">
            <a:off x="2777625" y="3434617"/>
            <a:ext cx="378042" cy="216025"/>
          </a:xfrm>
          <a:prstGeom prst="straightConnector1">
            <a:avLst/>
          </a:prstGeom>
          <a:noFill/>
          <a:ln w="19050" cap="flat" cmpd="sng" algn="ctr">
            <a:solidFill>
              <a:srgbClr val="FF0000"/>
            </a:solidFill>
            <a:prstDash val="solid"/>
            <a:round/>
            <a:headEnd type="none" w="med" len="med"/>
            <a:tailEnd type="arrow"/>
          </a:ln>
          <a:effectLst/>
        </p:spPr>
      </p:cxnSp>
      <p:sp>
        <p:nvSpPr>
          <p:cNvPr id="8" name="Rectangle 2">
            <a:extLst>
              <a:ext uri="{FF2B5EF4-FFF2-40B4-BE49-F238E27FC236}">
                <a16:creationId xmlns:a16="http://schemas.microsoft.com/office/drawing/2014/main" id="{D6AF7DDF-665C-A54F-AE87-D9EC512870DB}"/>
              </a:ext>
            </a:extLst>
          </p:cNvPr>
          <p:cNvSpPr txBox="1">
            <a:spLocks noChangeArrowheads="1"/>
          </p:cNvSpPr>
          <p:nvPr/>
        </p:nvSpPr>
        <p:spPr>
          <a:xfrm>
            <a:off x="1501447" y="188350"/>
            <a:ext cx="6211490" cy="530915"/>
          </a:xfrm>
          <a:prstGeom prst="rect">
            <a:avLst/>
          </a:prstGeom>
        </p:spPr>
        <p:txBody>
          <a:bodyPr/>
          <a:lstStyle>
            <a:lvl1pPr algn="l" rtl="0" eaLnBrk="0" fontAlgn="base" hangingPunct="0">
              <a:spcBef>
                <a:spcPct val="0"/>
              </a:spcBef>
              <a:spcAft>
                <a:spcPct val="0"/>
              </a:spcAft>
              <a:defRPr kumimoji="1" sz="3600" b="1">
                <a:solidFill>
                  <a:schemeClr val="tx2"/>
                </a:solidFill>
                <a:latin typeface="Calibri" pitchFamily="34" charset="0"/>
                <a:ea typeface="ＭＳ Ｐゴシック" charset="-128"/>
                <a:cs typeface="Calibri" pitchFamily="34" charset="0"/>
              </a:defRPr>
            </a:lvl1pPr>
            <a:lvl2pPr algn="ctr" rtl="0" eaLnBrk="0" fontAlgn="base" hangingPunct="0">
              <a:spcBef>
                <a:spcPct val="0"/>
              </a:spcBef>
              <a:spcAft>
                <a:spcPct val="0"/>
              </a:spcAft>
              <a:defRPr kumimoji="1" sz="2800" b="1">
                <a:solidFill>
                  <a:schemeClr val="tx2"/>
                </a:solidFill>
                <a:latin typeface="Comic Sans MS" charset="0"/>
                <a:ea typeface="ＭＳ Ｐゴシック" charset="-128"/>
                <a:cs typeface="ＭＳ Ｐゴシック" charset="-128"/>
              </a:defRPr>
            </a:lvl2pPr>
            <a:lvl3pPr algn="ctr" rtl="0" eaLnBrk="0" fontAlgn="base" hangingPunct="0">
              <a:spcBef>
                <a:spcPct val="0"/>
              </a:spcBef>
              <a:spcAft>
                <a:spcPct val="0"/>
              </a:spcAft>
              <a:defRPr kumimoji="1" sz="2800" b="1">
                <a:solidFill>
                  <a:schemeClr val="tx2"/>
                </a:solidFill>
                <a:latin typeface="Comic Sans MS" charset="0"/>
                <a:ea typeface="ＭＳ Ｐゴシック" charset="-128"/>
                <a:cs typeface="ＭＳ Ｐゴシック" charset="-128"/>
              </a:defRPr>
            </a:lvl3pPr>
            <a:lvl4pPr algn="ctr" rtl="0" eaLnBrk="0" fontAlgn="base" hangingPunct="0">
              <a:spcBef>
                <a:spcPct val="0"/>
              </a:spcBef>
              <a:spcAft>
                <a:spcPct val="0"/>
              </a:spcAft>
              <a:defRPr kumimoji="1" sz="2800" b="1">
                <a:solidFill>
                  <a:schemeClr val="tx2"/>
                </a:solidFill>
                <a:latin typeface="Comic Sans MS" charset="0"/>
                <a:ea typeface="ＭＳ Ｐゴシック" charset="-128"/>
                <a:cs typeface="ＭＳ Ｐゴシック" charset="-128"/>
              </a:defRPr>
            </a:lvl4pPr>
            <a:lvl5pPr algn="ctr" rtl="0" eaLnBrk="0" fontAlgn="base" hangingPunct="0">
              <a:spcBef>
                <a:spcPct val="0"/>
              </a:spcBef>
              <a:spcAft>
                <a:spcPct val="0"/>
              </a:spcAft>
              <a:defRPr kumimoji="1" sz="2800" b="1">
                <a:solidFill>
                  <a:schemeClr val="tx2"/>
                </a:solidFill>
                <a:latin typeface="Comic Sans MS" charset="0"/>
                <a:ea typeface="ＭＳ Ｐゴシック" charset="-128"/>
                <a:cs typeface="ＭＳ Ｐゴシック" charset="-128"/>
              </a:defRPr>
            </a:lvl5pPr>
            <a:lvl6pPr marL="457200" algn="ctr" rtl="0" eaLnBrk="0" fontAlgn="base" hangingPunct="0">
              <a:spcBef>
                <a:spcPct val="0"/>
              </a:spcBef>
              <a:spcAft>
                <a:spcPct val="0"/>
              </a:spcAft>
              <a:defRPr kumimoji="1" sz="2800" b="1">
                <a:solidFill>
                  <a:schemeClr val="tx2"/>
                </a:solidFill>
                <a:latin typeface="Comic Sans MS" charset="0"/>
              </a:defRPr>
            </a:lvl6pPr>
            <a:lvl7pPr marL="914400" algn="ctr" rtl="0" eaLnBrk="0" fontAlgn="base" hangingPunct="0">
              <a:spcBef>
                <a:spcPct val="0"/>
              </a:spcBef>
              <a:spcAft>
                <a:spcPct val="0"/>
              </a:spcAft>
              <a:defRPr kumimoji="1" sz="2800" b="1">
                <a:solidFill>
                  <a:schemeClr val="tx2"/>
                </a:solidFill>
                <a:latin typeface="Comic Sans MS" charset="0"/>
              </a:defRPr>
            </a:lvl7pPr>
            <a:lvl8pPr marL="1371600" algn="ctr" rtl="0" eaLnBrk="0" fontAlgn="base" hangingPunct="0">
              <a:spcBef>
                <a:spcPct val="0"/>
              </a:spcBef>
              <a:spcAft>
                <a:spcPct val="0"/>
              </a:spcAft>
              <a:defRPr kumimoji="1" sz="2800" b="1">
                <a:solidFill>
                  <a:schemeClr val="tx2"/>
                </a:solidFill>
                <a:latin typeface="Comic Sans MS" charset="0"/>
              </a:defRPr>
            </a:lvl8pPr>
            <a:lvl9pPr marL="1828800" algn="ctr" rtl="0" eaLnBrk="0" fontAlgn="base" hangingPunct="0">
              <a:spcBef>
                <a:spcPct val="0"/>
              </a:spcBef>
              <a:spcAft>
                <a:spcPct val="0"/>
              </a:spcAft>
              <a:defRPr kumimoji="1" sz="2800" b="1">
                <a:solidFill>
                  <a:schemeClr val="tx2"/>
                </a:solidFill>
                <a:latin typeface="Comic Sans MS" charset="0"/>
              </a:defRPr>
            </a:lvl9pPr>
          </a:lstStyle>
          <a:p>
            <a:r>
              <a:rPr lang="en-US" sz="2700" dirty="0"/>
              <a:t>Processor Performance Over 40 Years</a:t>
            </a:r>
            <a:endParaRPr lang="en-GB" sz="2700" dirty="0"/>
          </a:p>
        </p:txBody>
      </p:sp>
      <p:sp>
        <p:nvSpPr>
          <p:cNvPr id="9" name="TextBox 8">
            <a:extLst>
              <a:ext uri="{FF2B5EF4-FFF2-40B4-BE49-F238E27FC236}">
                <a16:creationId xmlns:a16="http://schemas.microsoft.com/office/drawing/2014/main" id="{A8F0212C-BB06-1042-9627-793318473FB5}"/>
              </a:ext>
            </a:extLst>
          </p:cNvPr>
          <p:cNvSpPr txBox="1"/>
          <p:nvPr/>
        </p:nvSpPr>
        <p:spPr>
          <a:xfrm>
            <a:off x="3692130" y="3829050"/>
            <a:ext cx="3973115" cy="461665"/>
          </a:xfrm>
          <a:prstGeom prst="rect">
            <a:avLst/>
          </a:prstGeom>
          <a:solidFill>
            <a:schemeClr val="bg1">
              <a:lumMod val="95000"/>
            </a:schemeClr>
          </a:solidFill>
        </p:spPr>
        <p:txBody>
          <a:bodyPr>
            <a:spAutoFit/>
          </a:bodyPr>
          <a:lstStyle/>
          <a:p>
            <a:pPr>
              <a:defRPr/>
            </a:pPr>
            <a:r>
              <a:rPr lang="en-US" sz="1200" b="1" dirty="0">
                <a:solidFill>
                  <a:srgbClr val="C00000"/>
                </a:solidFill>
                <a:latin typeface="Calibri" charset="0"/>
                <a:ea typeface="Calibri" charset="0"/>
                <a:cs typeface="Calibri" charset="0"/>
              </a:rPr>
              <a:t>Gordon Moore’s  prediction in 1965 (“Moore’s Law”):</a:t>
            </a:r>
          </a:p>
          <a:p>
            <a:pPr>
              <a:defRPr/>
            </a:pPr>
            <a:r>
              <a:rPr lang="en-US" sz="1200" b="1" dirty="0">
                <a:solidFill>
                  <a:srgbClr val="C00000"/>
                </a:solidFill>
                <a:latin typeface="Calibri" charset="0"/>
                <a:ea typeface="Calibri" charset="0"/>
                <a:cs typeface="Calibri" charset="0"/>
              </a:rPr>
              <a:t>Number of transistors doubled every 18 months to 2 years</a:t>
            </a:r>
          </a:p>
        </p:txBody>
      </p:sp>
    </p:spTree>
    <p:extLst>
      <p:ext uri="{BB962C8B-B14F-4D97-AF65-F5344CB8AC3E}">
        <p14:creationId xmlns:p14="http://schemas.microsoft.com/office/powerpoint/2010/main" val="4015713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D9B6BDF2-6896-4B98-8776-C18582F63BA5}" type="slidenum">
              <a:rPr lang="zh-TW" altLang="en-US" smtClean="0"/>
              <a:t>71</a:t>
            </a:fld>
            <a:endParaRPr lang="zh-TW" altLang="en-US"/>
          </a:p>
        </p:txBody>
      </p:sp>
      <p:sp>
        <p:nvSpPr>
          <p:cNvPr id="7" name="Title 1">
            <a:extLst>
              <a:ext uri="{FF2B5EF4-FFF2-40B4-BE49-F238E27FC236}">
                <a16:creationId xmlns:a16="http://schemas.microsoft.com/office/drawing/2014/main" id="{D6D444FD-3FAA-40AC-A245-A73BA1349683}"/>
              </a:ext>
            </a:extLst>
          </p:cNvPr>
          <p:cNvSpPr>
            <a:spLocks noGrp="1"/>
          </p:cNvSpPr>
          <p:nvPr>
            <p:ph type="title"/>
          </p:nvPr>
        </p:nvSpPr>
        <p:spPr>
          <a:xfrm>
            <a:off x="798286" y="108349"/>
            <a:ext cx="8229600" cy="519113"/>
          </a:xfrm>
        </p:spPr>
        <p:txBody>
          <a:bodyPr/>
          <a:lstStyle/>
          <a:p>
            <a:r>
              <a:rPr lang="en-US" sz="2800" dirty="0"/>
              <a:t>1.8 The Sea Change: Switch to Multiprocessors</a:t>
            </a:r>
          </a:p>
        </p:txBody>
      </p:sp>
      <p:sp>
        <p:nvSpPr>
          <p:cNvPr id="5" name="Content Placeholder 2">
            <a:extLst>
              <a:ext uri="{FF2B5EF4-FFF2-40B4-BE49-F238E27FC236}">
                <a16:creationId xmlns:a16="http://schemas.microsoft.com/office/drawing/2014/main" id="{0B99A2C5-774A-4E1C-AB76-689868A29A8E}"/>
              </a:ext>
            </a:extLst>
          </p:cNvPr>
          <p:cNvSpPr>
            <a:spLocks noGrp="1"/>
          </p:cNvSpPr>
          <p:nvPr>
            <p:ph idx="1"/>
          </p:nvPr>
        </p:nvSpPr>
        <p:spPr>
          <a:xfrm>
            <a:off x="236220" y="844550"/>
            <a:ext cx="8610600" cy="3671888"/>
          </a:xfrm>
        </p:spPr>
        <p:txBody>
          <a:bodyPr>
            <a:noAutofit/>
          </a:bodyPr>
          <a:lstStyle/>
          <a:p>
            <a:pPr lvl="1">
              <a:buSzPct val="150000"/>
              <a:buFont typeface="Arial" panose="020B0604020202020204" pitchFamily="34" charset="0"/>
              <a:buChar char="•"/>
            </a:pPr>
            <a:r>
              <a:rPr lang="en-US" sz="2400" dirty="0">
                <a:cs typeface="Calibri" panose="020F0502020204030204" pitchFamily="34" charset="0"/>
              </a:rPr>
              <a:t>Due to the power wall (</a:t>
            </a:r>
            <a:r>
              <a:rPr lang="en-US" dirty="0">
                <a:cs typeface="Calibri" panose="020F0502020204030204" pitchFamily="34" charset="0"/>
              </a:rPr>
              <a:t>also memory wall and ILP wall</a:t>
            </a:r>
            <a:r>
              <a:rPr lang="en-US" sz="2400" dirty="0">
                <a:cs typeface="Calibri" panose="020F0502020204030204" pitchFamily="34" charset="0"/>
              </a:rPr>
              <a:t>), single-core performance is not moving much (3.5% per year).</a:t>
            </a:r>
            <a:r>
              <a:rPr lang="en-US" dirty="0">
                <a:cs typeface="Calibri" panose="020F0502020204030204" pitchFamily="34" charset="0"/>
              </a:rPr>
              <a:t>  </a:t>
            </a:r>
          </a:p>
          <a:p>
            <a:pPr lvl="1">
              <a:buSzPct val="150000"/>
              <a:buFont typeface="Arial" panose="020B0604020202020204" pitchFamily="34" charset="0"/>
              <a:buChar char="•"/>
            </a:pPr>
            <a:r>
              <a:rPr lang="en-US" sz="2400" dirty="0">
                <a:cs typeface="Calibri" panose="020F0502020204030204" pitchFamily="34" charset="0"/>
              </a:rPr>
              <a:t>Future performance advancement must rely on using more processors.</a:t>
            </a:r>
          </a:p>
          <a:p>
            <a:pPr lvl="1">
              <a:buSzPct val="150000"/>
              <a:buFont typeface="Arial" panose="020B0604020202020204" pitchFamily="34" charset="0"/>
              <a:buChar char="•"/>
            </a:pPr>
            <a:r>
              <a:rPr lang="en-US" sz="2400" dirty="0">
                <a:cs typeface="Calibri" panose="020F0502020204030204" pitchFamily="34" charset="0"/>
              </a:rPr>
              <a:t>No matter you want it or not, today’s processor chip is already implemented with multiple to many cores.</a:t>
            </a:r>
          </a:p>
          <a:p>
            <a:pPr lvl="1">
              <a:buSzPct val="150000"/>
              <a:buFont typeface="Arial" panose="020B0604020202020204" pitchFamily="34" charset="0"/>
              <a:buChar char="•"/>
            </a:pPr>
            <a:r>
              <a:rPr lang="en-US" sz="2400" dirty="0">
                <a:cs typeface="Calibri" panose="020F0502020204030204" pitchFamily="34" charset="0"/>
              </a:rPr>
              <a:t>Parallel programming is or will be a basic skill to have.</a:t>
            </a:r>
          </a:p>
          <a:p>
            <a:pPr lvl="1">
              <a:buSzPct val="150000"/>
              <a:buFont typeface="Arial" panose="020B0604020202020204" pitchFamily="34" charset="0"/>
              <a:buChar char="•"/>
            </a:pPr>
            <a:r>
              <a:rPr lang="en-US" sz="2400" dirty="0">
                <a:cs typeface="Calibri" panose="020F0502020204030204" pitchFamily="34" charset="0"/>
              </a:rPr>
              <a:t>For </a:t>
            </a:r>
            <a:r>
              <a:rPr lang="en-US" sz="2400">
                <a:cs typeface="Calibri" panose="020F0502020204030204" pitchFamily="34" charset="0"/>
              </a:rPr>
              <a:t>the past many </a:t>
            </a:r>
            <a:r>
              <a:rPr lang="en-US" sz="2400" dirty="0">
                <a:cs typeface="Calibri" panose="020F0502020204030204" pitchFamily="34" charset="0"/>
              </a:rPr>
              <a:t>years, parallel programming (CSC4005) has been a mandatory course for CSE majors.</a:t>
            </a:r>
          </a:p>
        </p:txBody>
      </p:sp>
    </p:spTree>
    <p:extLst>
      <p:ext uri="{BB962C8B-B14F-4D97-AF65-F5344CB8AC3E}">
        <p14:creationId xmlns:p14="http://schemas.microsoft.com/office/powerpoint/2010/main" val="2354279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21744" y="108664"/>
            <a:ext cx="8260336" cy="518795"/>
          </a:xfrm>
        </p:spPr>
        <p:txBody>
          <a:bodyPr/>
          <a:lstStyle/>
          <a:p>
            <a:r>
              <a:rPr lang="en-US" altLang="zh-CN" dirty="0"/>
              <a:t>Driving Force behind Information Revolution</a:t>
            </a:r>
          </a:p>
        </p:txBody>
      </p:sp>
      <p:sp>
        <p:nvSpPr>
          <p:cNvPr id="6" name="内容占位符 5"/>
          <p:cNvSpPr>
            <a:spLocks noGrp="1"/>
          </p:cNvSpPr>
          <p:nvPr>
            <p:ph idx="1"/>
          </p:nvPr>
        </p:nvSpPr>
        <p:spPr>
          <a:xfrm>
            <a:off x="203200" y="769620"/>
            <a:ext cx="8761413" cy="3746421"/>
          </a:xfrm>
        </p:spPr>
        <p:txBody>
          <a:bodyPr/>
          <a:lstStyle/>
          <a:p>
            <a:r>
              <a:rPr lang="en-US" altLang="zh-CN" dirty="0">
                <a:solidFill>
                  <a:schemeClr val="bg1">
                    <a:lumMod val="85000"/>
                  </a:schemeClr>
                </a:solidFill>
              </a:rPr>
              <a:t>Moore’s law:</a:t>
            </a:r>
          </a:p>
          <a:p>
            <a:pPr lvl="1"/>
            <a:r>
              <a:rPr lang="en-US" sz="1800" b="0" i="0" dirty="0">
                <a:solidFill>
                  <a:schemeClr val="bg1">
                    <a:lumMod val="85000"/>
                  </a:schemeClr>
                </a:solidFill>
                <a:effectLst/>
                <a:latin typeface="Söhne"/>
              </a:rPr>
              <a:t>Moore's Law is a prediction made by Gordon Moore, co-founder of </a:t>
            </a:r>
            <a:r>
              <a:rPr lang="en-US" b="0" i="0" dirty="0">
                <a:solidFill>
                  <a:schemeClr val="bg1">
                    <a:lumMod val="85000"/>
                  </a:schemeClr>
                </a:solidFill>
                <a:effectLst/>
                <a:latin typeface="Söhne"/>
              </a:rPr>
              <a:t>Intel</a:t>
            </a:r>
            <a:r>
              <a:rPr lang="en-US" sz="1800" b="0" i="0" dirty="0">
                <a:solidFill>
                  <a:schemeClr val="bg1">
                    <a:lumMod val="85000"/>
                  </a:schemeClr>
                </a:solidFill>
                <a:effectLst/>
                <a:latin typeface="Söhne"/>
              </a:rPr>
              <a:t>, in 1965. It originally stated that the </a:t>
            </a:r>
            <a:r>
              <a:rPr lang="en-US" sz="1800" b="1" i="0" dirty="0">
                <a:solidFill>
                  <a:schemeClr val="bg1">
                    <a:lumMod val="85000"/>
                  </a:schemeClr>
                </a:solidFill>
                <a:effectLst/>
                <a:latin typeface="Söhne"/>
              </a:rPr>
              <a:t>number of transistors </a:t>
            </a:r>
            <a:r>
              <a:rPr lang="en-US" sz="1800" b="0" i="0" dirty="0">
                <a:solidFill>
                  <a:schemeClr val="bg1">
                    <a:lumMod val="85000"/>
                  </a:schemeClr>
                </a:solidFill>
                <a:effectLst/>
                <a:latin typeface="Söhne"/>
              </a:rPr>
              <a:t>on a microchip would </a:t>
            </a:r>
            <a:r>
              <a:rPr lang="en-US" sz="1600" b="0" i="0" dirty="0">
                <a:solidFill>
                  <a:schemeClr val="bg1">
                    <a:lumMod val="85000"/>
                  </a:schemeClr>
                </a:solidFill>
                <a:effectLst/>
                <a:latin typeface="Söhne"/>
              </a:rPr>
              <a:t>double every year while the </a:t>
            </a:r>
            <a:r>
              <a:rPr lang="en-US" sz="1800" b="1" i="0" dirty="0">
                <a:solidFill>
                  <a:schemeClr val="bg1">
                    <a:lumMod val="85000"/>
                  </a:schemeClr>
                </a:solidFill>
                <a:effectLst/>
                <a:latin typeface="Söhne"/>
              </a:rPr>
              <a:t>costs would be halved</a:t>
            </a:r>
            <a:r>
              <a:rPr lang="en-US" sz="1800" b="0" i="0" dirty="0">
                <a:solidFill>
                  <a:schemeClr val="bg1">
                    <a:lumMod val="85000"/>
                  </a:schemeClr>
                </a:solidFill>
                <a:effectLst/>
                <a:latin typeface="Söhne"/>
              </a:rPr>
              <a:t>. In 1975, Moore revised this forecast to doubling approximately every two years. It has been holding remarkably well for 50 years.</a:t>
            </a:r>
          </a:p>
          <a:p>
            <a:pPr lvl="1"/>
            <a:r>
              <a:rPr lang="en-US" altLang="zh-CN" sz="1800" dirty="0">
                <a:solidFill>
                  <a:schemeClr val="bg1">
                    <a:lumMod val="85000"/>
                  </a:schemeClr>
                </a:solidFill>
                <a:latin typeface="Söhne"/>
              </a:rPr>
              <a:t>Other related predictions are mistakenly considered Moore’s law, such as “computer performance doubles every 18 months.”</a:t>
            </a:r>
            <a:endParaRPr lang="en-US" altLang="zh-CN" sz="1800" dirty="0">
              <a:solidFill>
                <a:schemeClr val="bg1">
                  <a:lumMod val="85000"/>
                </a:schemeClr>
              </a:solidFill>
            </a:endParaRPr>
          </a:p>
          <a:p>
            <a:r>
              <a:rPr lang="en-US" altLang="zh-CN" dirty="0"/>
              <a:t>Implications</a:t>
            </a:r>
          </a:p>
          <a:p>
            <a:pPr lvl="1"/>
            <a:r>
              <a:rPr lang="en-US" altLang="zh-CN" sz="1800" dirty="0"/>
              <a:t>Each time the </a:t>
            </a:r>
            <a:r>
              <a:rPr lang="en-US" altLang="zh-CN" b="1" dirty="0">
                <a:solidFill>
                  <a:srgbClr val="FF0000"/>
                </a:solidFill>
              </a:rPr>
              <a:t>cost or performance </a:t>
            </a:r>
            <a:r>
              <a:rPr lang="en-US" altLang="zh-CN" sz="1800" dirty="0"/>
              <a:t>improves by </a:t>
            </a:r>
            <a:r>
              <a:rPr lang="en-US" altLang="zh-CN" sz="1800" dirty="0">
                <a:solidFill>
                  <a:srgbClr val="FF0000"/>
                </a:solidFill>
              </a:rPr>
              <a:t>10x</a:t>
            </a:r>
            <a:r>
              <a:rPr lang="en-US" altLang="zh-CN" sz="1800" dirty="0"/>
              <a:t>, new applications emerge.  Economically infeasible applications suddenly became practical.</a:t>
            </a:r>
          </a:p>
          <a:p>
            <a:pPr lvl="1"/>
            <a:r>
              <a:rPr lang="en-US" altLang="zh-CN" sz="1800" dirty="0">
                <a:latin typeface="Calibri" panose="020F0502020204030204" pitchFamily="34" charset="0"/>
                <a:ea typeface="Calibri" panose="020F0502020204030204" pitchFamily="34" charset="0"/>
                <a:cs typeface="Calibri" panose="020F0502020204030204" pitchFamily="34" charset="0"/>
              </a:rPr>
              <a:t>Had the transportation industry matched the progress of the computer industry, we would be able to travel to the moon in 0.001 second.</a:t>
            </a:r>
          </a:p>
        </p:txBody>
      </p:sp>
      <p:sp>
        <p:nvSpPr>
          <p:cNvPr id="4" name="灯片编号占位符 3"/>
          <p:cNvSpPr>
            <a:spLocks noGrp="1"/>
          </p:cNvSpPr>
          <p:nvPr>
            <p:ph type="sldNum" sz="quarter" idx="10"/>
          </p:nvPr>
        </p:nvSpPr>
        <p:spPr/>
        <p:txBody>
          <a:bodyPr/>
          <a:lstStyle/>
          <a:p>
            <a:fld id="{D9B6BDF2-6896-4B98-8776-C18582F63BA5}" type="slidenum">
              <a:rPr lang="zh-TW" altLang="en-US" smtClean="0"/>
              <a:t>8</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040" y="75399"/>
            <a:ext cx="7746784" cy="519113"/>
          </a:xfrm>
        </p:spPr>
        <p:txBody>
          <a:bodyPr/>
          <a:lstStyle/>
          <a:p>
            <a:r>
              <a:rPr lang="en-US" altLang="zh-CN" sz="3200" dirty="0">
                <a:cs typeface="Calibri" panose="020F07020304040A0204" pitchFamily="34" charset="0"/>
              </a:rPr>
              <a:t>Classes of Computers (1)</a:t>
            </a:r>
            <a:endParaRPr lang="en-US" sz="3200"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sz="half" idx="1"/>
          </p:nvPr>
        </p:nvSpPr>
        <p:spPr>
          <a:xfrm>
            <a:off x="391886" y="884791"/>
            <a:ext cx="8572727" cy="3745931"/>
          </a:xfrm>
        </p:spPr>
        <p:txBody>
          <a:bodyPr/>
          <a:lstStyle/>
          <a:p>
            <a:r>
              <a:rPr lang="en-US" sz="2400" b="1" dirty="0">
                <a:solidFill>
                  <a:schemeClr val="accent1"/>
                </a:solidFill>
              </a:rPr>
              <a:t>Desktop computers (PC/Workstations)</a:t>
            </a:r>
          </a:p>
          <a:p>
            <a:pPr lvl="1"/>
            <a:r>
              <a:rPr lang="en-US" sz="2000" dirty="0"/>
              <a:t>Designed to deliver good performance to a single user at a low cost.</a:t>
            </a:r>
          </a:p>
          <a:p>
            <a:pPr marL="257175" marR="0" lvl="0" indent="-257175" algn="l" defTabSz="914400" rtl="0" eaLnBrk="1" fontAlgn="base" latinLnBrk="0" hangingPunct="1">
              <a:lnSpc>
                <a:spcPct val="110000"/>
              </a:lnSpc>
              <a:spcBef>
                <a:spcPct val="20000"/>
              </a:spcBef>
              <a:spcAft>
                <a:spcPct val="0"/>
              </a:spcAft>
              <a:buClr>
                <a:srgbClr val="8064A2"/>
              </a:buClr>
              <a:buSzPct val="80000"/>
              <a:buFont typeface="Wingdings" panose="05000000000000000000" pitchFamily="2" charset="2"/>
              <a:buChar char="l"/>
              <a:tabLst/>
              <a:defRPr/>
            </a:pPr>
            <a:r>
              <a:rPr kumimoji="1" lang="en-US" sz="2400" b="1" i="0" u="none" strike="noStrike" kern="0" cap="none" spc="0" normalizeH="0" baseline="0" noProof="0" dirty="0">
                <a:ln>
                  <a:noFill/>
                </a:ln>
                <a:solidFill>
                  <a:srgbClr val="4F81BD"/>
                </a:solidFill>
                <a:effectLst/>
                <a:uLnTx/>
                <a:uFillTx/>
                <a:latin typeface="Calibri" panose="020F07020304040A0204" pitchFamily="34" charset="0"/>
                <a:ea typeface="標楷體" pitchFamily="65" charset="-120"/>
                <a:cs typeface="+mn-cs"/>
              </a:rPr>
              <a:t>Servers/Mainframes</a:t>
            </a:r>
          </a:p>
          <a:p>
            <a:pPr marL="556895" marR="0" lvl="1" indent="-213995" algn="l" defTabSz="914400" rtl="0" eaLnBrk="1" fontAlgn="base" latinLnBrk="0" hangingPunct="1">
              <a:lnSpc>
                <a:spcPct val="110000"/>
              </a:lnSpc>
              <a:spcBef>
                <a:spcPct val="20000"/>
              </a:spcBef>
              <a:spcAft>
                <a:spcPct val="0"/>
              </a:spcAft>
              <a:buClr>
                <a:srgbClr val="8064A2"/>
              </a:buClr>
              <a:buSzPct val="90000"/>
              <a:buFont typeface="Arial" panose="020B0604020202090204" pitchFamily="34" charset="0"/>
              <a:buChar char="–"/>
              <a:tabLst/>
              <a:defRPr/>
            </a:pPr>
            <a:r>
              <a:rPr lang="en-US" sz="2000" dirty="0">
                <a:solidFill>
                  <a:prstClr val="black"/>
                </a:solidFill>
              </a:rPr>
              <a:t>T</a:t>
            </a:r>
            <a:r>
              <a:rPr kumimoji="1" lang="en-US" sz="2000" b="0"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rPr>
              <a:t>o run larger programs for multiple users simultaneously, typically accessed via a network, emphasizing dependability and security.</a:t>
            </a:r>
          </a:p>
          <a:p>
            <a:pPr marL="257175" marR="0" lvl="0" indent="-257175" algn="l" defTabSz="914400" rtl="0" eaLnBrk="1" fontAlgn="base" latinLnBrk="0" hangingPunct="1">
              <a:lnSpc>
                <a:spcPct val="110000"/>
              </a:lnSpc>
              <a:spcBef>
                <a:spcPct val="20000"/>
              </a:spcBef>
              <a:spcAft>
                <a:spcPct val="0"/>
              </a:spcAft>
              <a:buClr>
                <a:srgbClr val="8064A2"/>
              </a:buClr>
              <a:buSzPct val="80000"/>
              <a:buFont typeface="Wingdings" panose="05000000000000000000" pitchFamily="2" charset="2"/>
              <a:buChar char="l"/>
              <a:tabLst/>
              <a:defRPr/>
            </a:pPr>
            <a:r>
              <a:rPr kumimoji="1" lang="en-US" sz="2400" b="1" i="0" u="none" strike="noStrike" kern="0" cap="none" spc="0" normalizeH="0" baseline="0" noProof="0" dirty="0">
                <a:ln>
                  <a:noFill/>
                </a:ln>
                <a:solidFill>
                  <a:srgbClr val="4F81BD"/>
                </a:solidFill>
                <a:effectLst/>
                <a:uLnTx/>
                <a:uFillTx/>
                <a:latin typeface="Calibri" panose="020F07020304040A0204" pitchFamily="34" charset="0"/>
                <a:ea typeface="標楷體" pitchFamily="65" charset="-120"/>
                <a:cs typeface="+mn-cs"/>
              </a:rPr>
              <a:t>Embedded computers (microprocessors)</a:t>
            </a:r>
          </a:p>
          <a:p>
            <a:pPr marL="556895" marR="0" lvl="1" indent="-213995" algn="l" defTabSz="914400" rtl="0" eaLnBrk="1" fontAlgn="base" latinLnBrk="0" hangingPunct="1">
              <a:lnSpc>
                <a:spcPct val="110000"/>
              </a:lnSpc>
              <a:spcBef>
                <a:spcPct val="20000"/>
              </a:spcBef>
              <a:spcAft>
                <a:spcPct val="0"/>
              </a:spcAft>
              <a:buClr>
                <a:srgbClr val="8064A2"/>
              </a:buClr>
              <a:buSzPct val="90000"/>
              <a:buFont typeface="Arial" panose="020B0604020202090204" pitchFamily="34" charset="0"/>
              <a:buChar char="–"/>
              <a:tabLst/>
              <a:defRPr/>
            </a:pPr>
            <a:r>
              <a:rPr kumimoji="1" lang="en-US" sz="2000" b="0" i="0" u="none" strike="noStrike" kern="0" cap="none" spc="0" normalizeH="0" baseline="0" noProof="0" dirty="0">
                <a:ln>
                  <a:noFill/>
                </a:ln>
                <a:solidFill>
                  <a:prstClr val="black"/>
                </a:solidFill>
                <a:effectLst/>
                <a:uLnTx/>
                <a:uFillTx/>
                <a:latin typeface="Calibri" panose="020F07020304040A0204" pitchFamily="34" charset="0"/>
                <a:ea typeface="標楷體" pitchFamily="65" charset="-120"/>
              </a:rPr>
              <a:t>A computer within another system with a dedicated function or application. E.g., digital cameras, automobiles, medical devices, network switches, and home appliances.</a:t>
            </a:r>
          </a:p>
          <a:p>
            <a:endParaRPr lang="en-US" sz="2400" dirty="0"/>
          </a:p>
        </p:txBody>
      </p:sp>
      <p:sp>
        <p:nvSpPr>
          <p:cNvPr id="4" name="灯片编号占位符 3"/>
          <p:cNvSpPr>
            <a:spLocks noGrp="1"/>
          </p:cNvSpPr>
          <p:nvPr>
            <p:ph type="sldNum" sz="quarter" idx="10"/>
          </p:nvPr>
        </p:nvSpPr>
        <p:spPr/>
        <p:txBody>
          <a:bodyPr/>
          <a:lstStyle/>
          <a:p>
            <a:fld id="{D9B6BDF2-6896-4B98-8776-C18582F63BA5}" type="slidenum">
              <a:rPr lang="zh-TW" altLang="en-US" smtClean="0"/>
              <a:t>9</a:t>
            </a:fld>
            <a:endParaRPr lang="zh-TW" altLang="en-US"/>
          </a:p>
        </p:txBody>
      </p:sp>
    </p:spTree>
    <p:extLst>
      <p:ext uri="{BB962C8B-B14F-4D97-AF65-F5344CB8AC3E}">
        <p14:creationId xmlns:p14="http://schemas.microsoft.com/office/powerpoint/2010/main" val="581047914"/>
      </p:ext>
    </p:extLst>
  </p:cSld>
  <p:clrMapOvr>
    <a:masterClrMapping/>
  </p:clrMapOvr>
</p:sld>
</file>

<file path=ppt/theme/theme1.xml><?xml version="1.0" encoding="utf-8"?>
<a:theme xmlns:a="http://schemas.openxmlformats.org/drawingml/2006/main" name="NTHU UniCl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MS Sans Serif"/>
        <a:ea typeface="MS Sans Serif"/>
        <a:cs typeface="MS Sans Serif"/>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altLang="zh-TW" sz="1800" b="1" i="0" u="none" strike="noStrike" cap="none" normalizeH="0" baseline="0" smtClean="0">
            <a:ln>
              <a:noFill/>
            </a:ln>
            <a:solidFill>
              <a:schemeClr val="tx1"/>
            </a:solidFill>
            <a:effectLst/>
            <a:latin typeface="Arial" panose="020B0604020202090204" pitchFamily="34" charset="0"/>
            <a:ea typeface="新細明體" panose="02020500000000000000" pitchFamily="18" charset="-120"/>
          </a:defRPr>
        </a:defPPr>
      </a:lstStyle>
    </a:spDef>
    <a:ln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altLang="zh-TW" sz="1800" b="1" i="0" u="none" strike="noStrike" cap="none" normalizeH="0" baseline="0" smtClean="0">
            <a:ln>
              <a:noFill/>
            </a:ln>
            <a:solidFill>
              <a:schemeClr val="tx1"/>
            </a:solidFill>
            <a:effectLst/>
            <a:latin typeface="Arial" panose="020B0604020202090204" pitchFamily="34" charset="0"/>
            <a:ea typeface="新細明體" panose="02020500000000000000" pitchFamily="18" charset="-120"/>
          </a:defRPr>
        </a:defPPr>
      </a:lstStyle>
    </a:lnDef>
    <a:txDef>
      <a:spPr>
        <a:noFill/>
      </a:spPr>
      <a:bodyPr wrap="none" rtlCol="0" anchor="ctr" anchorCtr="1">
        <a:spAutoFit/>
      </a:bodyPr>
      <a:lstStyle>
        <a:defPPr>
          <a:defRPr dirty="0" smtClean="0">
            <a:ea typeface="標楷體" pitchFamily="65" charset="-120"/>
            <a:cs typeface="Calibri" panose="020F07020304040A0204" pitchFamily="34" charset="0"/>
          </a:defRPr>
        </a:defPPr>
      </a:lstStyle>
    </a:tx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THU UniCl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預設簡報設計">
      <a:majorFont>
        <a:latin typeface="MS Sans Serif"/>
        <a:ea typeface="MS Sans Serif"/>
        <a:cs typeface="MS Sans Serif"/>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altLang="zh-TW" sz="1800" b="1" i="0" u="none" strike="noStrike" cap="none" normalizeH="0" baseline="0" smtClean="0">
            <a:ln>
              <a:noFill/>
            </a:ln>
            <a:solidFill>
              <a:schemeClr val="tx1"/>
            </a:solidFill>
            <a:effectLst/>
            <a:latin typeface="Arial" pitchFamily="34" charset="0"/>
            <a:ea typeface="新細明體" pitchFamily="18" charset="-120"/>
          </a:defRPr>
        </a:defPPr>
      </a:lstStyle>
    </a:spDef>
    <a:lnDef>
      <a:spPr bwMode="auto">
        <a:xfrm>
          <a:off x="0" y="0"/>
          <a:ext cx="1" cy="1"/>
        </a:xfrm>
        <a:custGeom>
          <a:avLst/>
          <a:gdLst/>
          <a:ahLst/>
          <a:cxnLst/>
          <a:rect l="0" t="0" r="0" b="0"/>
          <a:pathLst/>
        </a:custGeom>
        <a:noFill/>
        <a:ln w="1587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altLang="zh-TW" sz="1800" b="1" i="0" u="none" strike="noStrike" cap="none" normalizeH="0" baseline="0" smtClean="0">
            <a:ln>
              <a:noFill/>
            </a:ln>
            <a:solidFill>
              <a:schemeClr val="tx1"/>
            </a:solidFill>
            <a:effectLst/>
            <a:latin typeface="Arial" pitchFamily="34" charset="0"/>
            <a:ea typeface="新細明體" pitchFamily="18" charset="-120"/>
          </a:defRPr>
        </a:defPPr>
      </a:lstStyle>
    </a:lnDef>
    <a:txDef>
      <a:spPr>
        <a:noFill/>
      </a:spPr>
      <a:bodyPr wrap="none" rtlCol="0" anchor="ctr" anchorCtr="1">
        <a:spAutoFit/>
      </a:bodyPr>
      <a:lstStyle>
        <a:defPPr>
          <a:defRPr dirty="0" smtClean="0">
            <a:ea typeface="標楷體" pitchFamily="65" charset="-120"/>
            <a:cs typeface="Calibri" pitchFamily="34" charset="0"/>
          </a:defRPr>
        </a:defPPr>
      </a:lstStyle>
    </a:txDef>
  </a:objectDefaults>
  <a:extraClrSchemeLst>
    <a:extraClrScheme>
      <a:clrScheme name="預設簡報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預設簡報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預設簡報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預設簡報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預設簡報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預設簡報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預設簡報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預設簡報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預設簡報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預設簡報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預設簡報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預設簡報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THU UniCloud" id="{771810AA-CEBD-463A-B947-7C0DFAF8BB54}" vid="{30CF6CD1-9989-4B2E-8702-709C1DF65D8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NTHU UniCloud</Template>
  <TotalTime>20650</TotalTime>
  <Words>6032</Words>
  <Application>Microsoft Office PowerPoint</Application>
  <PresentationFormat>On-screen Show (16:9)</PresentationFormat>
  <Paragraphs>918</Paragraphs>
  <Slides>71</Slides>
  <Notes>52</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71</vt:i4>
      </vt:variant>
    </vt:vector>
  </HeadingPairs>
  <TitlesOfParts>
    <vt:vector size="89" baseType="lpstr">
      <vt:lpstr>Google Sans</vt:lpstr>
      <vt:lpstr>MS Sans Serif</vt:lpstr>
      <vt:lpstr>Söhne</vt:lpstr>
      <vt:lpstr>华文楷体</vt:lpstr>
      <vt:lpstr>Arial</vt:lpstr>
      <vt:lpstr>Arial Black</vt:lpstr>
      <vt:lpstr>Arial Bold</vt:lpstr>
      <vt:lpstr>Calibri</vt:lpstr>
      <vt:lpstr>Calibri Bold</vt:lpstr>
      <vt:lpstr>Cambria Math</vt:lpstr>
      <vt:lpstr>Comic Sans MS</vt:lpstr>
      <vt:lpstr>Courier New</vt:lpstr>
      <vt:lpstr>Courier New Bold</vt:lpstr>
      <vt:lpstr>Tahoma</vt:lpstr>
      <vt:lpstr>Times New Roman</vt:lpstr>
      <vt:lpstr>Wingdings</vt:lpstr>
      <vt:lpstr>NTHU UniCloud</vt:lpstr>
      <vt:lpstr>1_NTHU UniCloud</vt:lpstr>
      <vt:lpstr>CSC3050 – Computer Architecture </vt:lpstr>
      <vt:lpstr>What is Computer Architecture</vt:lpstr>
      <vt:lpstr>Layers of Abstractions</vt:lpstr>
      <vt:lpstr>What are Other CS/ECE Courses?</vt:lpstr>
      <vt:lpstr> Computers have driven most technological advancements in the past 50 years </vt:lpstr>
      <vt:lpstr>Driving Force behind Information Revolution</vt:lpstr>
      <vt:lpstr>More Transistors  Higher Performance</vt:lpstr>
      <vt:lpstr>Driving Force behind Information Revolution</vt:lpstr>
      <vt:lpstr>Classes of Computers (1)</vt:lpstr>
      <vt:lpstr>Automotive Embedded Systems</vt:lpstr>
      <vt:lpstr>Classes of Computers (3)</vt:lpstr>
      <vt:lpstr>Post-PC Era</vt:lpstr>
      <vt:lpstr>Supercomputers vs. Whare-House Computers</vt:lpstr>
      <vt:lpstr>Embedded vs. Desktop</vt:lpstr>
      <vt:lpstr>Embedded vs. Desktop</vt:lpstr>
      <vt:lpstr>Embedded vs. Desktop</vt:lpstr>
      <vt:lpstr>1.2 Eight Great Ideas in Computer Architecture</vt:lpstr>
      <vt:lpstr>1.2 Seven Great Ideas in Computer Architecture</vt:lpstr>
      <vt:lpstr>Eight Great Ideas in Computer Architecture</vt:lpstr>
      <vt:lpstr>Eight Great Ideas in Computer Architecture</vt:lpstr>
      <vt:lpstr>1.3 Below Your Program</vt:lpstr>
      <vt:lpstr>1.3 Below Your Program</vt:lpstr>
      <vt:lpstr>System Software</vt:lpstr>
      <vt:lpstr>From HLL to ML (Machine Language)</vt:lpstr>
      <vt:lpstr>1.4 Under the Covers</vt:lpstr>
      <vt:lpstr>Major Components of a Computer</vt:lpstr>
      <vt:lpstr>Instruction Set Architecture (ISA)</vt:lpstr>
      <vt:lpstr>Instruction Set Architecture (ISA)</vt:lpstr>
      <vt:lpstr>ABI (Application Binary Interface)</vt:lpstr>
      <vt:lpstr>How do the Pieces Fit Together?</vt:lpstr>
      <vt:lpstr>Data Path and Control</vt:lpstr>
      <vt:lpstr>Data Path and Control</vt:lpstr>
      <vt:lpstr>Code and Data Input to Device</vt:lpstr>
      <vt:lpstr>Code and Data Stored in Memory</vt:lpstr>
      <vt:lpstr>Code Fetch from Memory</vt:lpstr>
      <vt:lpstr>Decoding Code</vt:lpstr>
      <vt:lpstr>Executing Code (1) </vt:lpstr>
      <vt:lpstr>Executing Code (2) </vt:lpstr>
      <vt:lpstr>The Cycle</vt:lpstr>
      <vt:lpstr>Output device outputs data</vt:lpstr>
      <vt:lpstr>Memory Hierarchy</vt:lpstr>
      <vt:lpstr>Memory Hierarchy</vt:lpstr>
      <vt:lpstr>Memory Latency and Bandwidth</vt:lpstr>
      <vt:lpstr>Caches</vt:lpstr>
      <vt:lpstr>CPU Cache Hierarchy</vt:lpstr>
      <vt:lpstr>Volatile vs Non-Volatile (NV) Memory</vt:lpstr>
      <vt:lpstr>1.5 Technologies for Building Processors and Memory</vt:lpstr>
      <vt:lpstr>PowerPoint Presentation</vt:lpstr>
      <vt:lpstr>Impacts of Advancing Technology</vt:lpstr>
      <vt:lpstr>VLSI and ULSI</vt:lpstr>
      <vt:lpstr>IC Manufacturing Process</vt:lpstr>
      <vt:lpstr>Intel Core i7 Wafer</vt:lpstr>
      <vt:lpstr>Integrated Circuit Cost</vt:lpstr>
      <vt:lpstr>Impact of Yields</vt:lpstr>
      <vt:lpstr>Why Unified Cache could yield a higher hit rate</vt:lpstr>
      <vt:lpstr>1.6 Performance</vt:lpstr>
      <vt:lpstr>Performance Metrics</vt:lpstr>
      <vt:lpstr>Latency (Response Time) and Bandwidth (Throughput)</vt:lpstr>
      <vt:lpstr>Example Machines </vt:lpstr>
      <vt:lpstr>Measuring Performance</vt:lpstr>
      <vt:lpstr>Aspects of CPU Performance</vt:lpstr>
      <vt:lpstr>Power Issue</vt:lpstr>
      <vt:lpstr>Power Issue</vt:lpstr>
      <vt:lpstr>Dennard Scaling</vt:lpstr>
      <vt:lpstr>1.7 The Power Wall</vt:lpstr>
      <vt:lpstr>The Power Wall</vt:lpstr>
      <vt:lpstr>Hot Plate</vt:lpstr>
      <vt:lpstr>Single thread perf / clock freq / Power / # of Cores</vt:lpstr>
      <vt:lpstr>Clock Rate and Power</vt:lpstr>
      <vt:lpstr>PowerPoint Presentation</vt:lpstr>
      <vt:lpstr>1.8 The Sea Change: Switch to Multiprocessors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Open 5G / IoT Cloud Platform</dc:title>
  <dc:creator>Wu-Chun Chung</dc:creator>
  <cp:lastModifiedBy>Prof. HSU Wei-Chung (SDS)</cp:lastModifiedBy>
  <cp:revision>454</cp:revision>
  <dcterms:created xsi:type="dcterms:W3CDTF">2021-01-11T16:17:04Z</dcterms:created>
  <dcterms:modified xsi:type="dcterms:W3CDTF">2025-01-15T07:05:09Z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